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2" r:id="rId5"/>
    <p:sldId id="263" r:id="rId6"/>
    <p:sldId id="264" r:id="rId7"/>
    <p:sldId id="265" r:id="rId8"/>
    <p:sldId id="267" r:id="rId9"/>
    <p:sldId id="268" r:id="rId10"/>
    <p:sldId id="269" r:id="rId11"/>
    <p:sldId id="270" r:id="rId12"/>
    <p:sldId id="271" r:id="rId13"/>
    <p:sldId id="272" r:id="rId14"/>
    <p:sldId id="273" r:id="rId15"/>
    <p:sldId id="274" r:id="rId16"/>
    <p:sldId id="275"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121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07.10.2020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latin typeface="Times New Roman" pitchFamily="18" charset="0"/>
                <a:cs typeface="Times New Roman" pitchFamily="18" charset="0"/>
              </a:rPr>
              <a:t>Структура Закона РК «О гражданской защите»</a:t>
            </a:r>
            <a:endParaRPr lang="ru-RU" sz="2800" b="1" dirty="0">
              <a:latin typeface="Times New Roman" pitchFamily="18" charset="0"/>
              <a:cs typeface="Times New Roman" pitchFamily="18" charset="0"/>
            </a:endParaRPr>
          </a:p>
        </p:txBody>
      </p:sp>
      <p:sp>
        <p:nvSpPr>
          <p:cNvPr id="4" name="Прямоугольник 3"/>
          <p:cNvSpPr/>
          <p:nvPr/>
        </p:nvSpPr>
        <p:spPr>
          <a:xfrm>
            <a:off x="2143108" y="1357298"/>
            <a:ext cx="4572000" cy="369332"/>
          </a:xfrm>
          <a:prstGeom prst="rect">
            <a:avLst/>
          </a:prstGeom>
        </p:spPr>
        <p:txBody>
          <a:bodyPr>
            <a:spAutoFit/>
          </a:bodyPr>
          <a:lstStyle/>
          <a:p>
            <a:pPr algn="ctr"/>
            <a:r>
              <a:rPr lang="ru-RU" b="1" dirty="0" smtClean="0">
                <a:latin typeface="Times New Roman" pitchFamily="18" charset="0"/>
                <a:cs typeface="Times New Roman" pitchFamily="18" charset="0"/>
              </a:rPr>
              <a:t>1. Государственная система</a:t>
            </a:r>
            <a:endParaRPr lang="ru-RU" dirty="0"/>
          </a:p>
        </p:txBody>
      </p:sp>
      <p:sp>
        <p:nvSpPr>
          <p:cNvPr id="5" name="Прямоугольник 4"/>
          <p:cNvSpPr/>
          <p:nvPr/>
        </p:nvSpPr>
        <p:spPr>
          <a:xfrm>
            <a:off x="0" y="1857364"/>
            <a:ext cx="3786182" cy="369332"/>
          </a:xfrm>
          <a:prstGeom prst="rect">
            <a:avLst/>
          </a:prstGeom>
        </p:spPr>
        <p:txBody>
          <a:bodyPr wrap="square">
            <a:spAutoFit/>
          </a:bodyPr>
          <a:lstStyle/>
          <a:p>
            <a:r>
              <a:rPr lang="ru-RU" b="1" dirty="0" smtClean="0">
                <a:latin typeface="Times New Roman" pitchFamily="18" charset="0"/>
                <a:cs typeface="Times New Roman" pitchFamily="18" charset="0"/>
              </a:rPr>
              <a:t>2. Государственное регулирование</a:t>
            </a:r>
            <a:endParaRPr lang="ru-RU" dirty="0"/>
          </a:p>
        </p:txBody>
      </p:sp>
      <p:sp>
        <p:nvSpPr>
          <p:cNvPr id="6" name="Прямоугольник 5"/>
          <p:cNvSpPr/>
          <p:nvPr/>
        </p:nvSpPr>
        <p:spPr>
          <a:xfrm>
            <a:off x="0" y="2285992"/>
            <a:ext cx="3714744" cy="369332"/>
          </a:xfrm>
          <a:prstGeom prst="rect">
            <a:avLst/>
          </a:prstGeom>
        </p:spPr>
        <p:txBody>
          <a:bodyPr wrap="square">
            <a:spAutoFit/>
          </a:bodyPr>
          <a:lstStyle/>
          <a:p>
            <a:r>
              <a:rPr lang="ru-RU" b="1" dirty="0" smtClean="0">
                <a:latin typeface="Times New Roman" pitchFamily="18" charset="0"/>
                <a:cs typeface="Times New Roman" pitchFamily="18" charset="0"/>
              </a:rPr>
              <a:t>3. Гражданская оборона</a:t>
            </a:r>
            <a:endParaRPr lang="ru-RU" dirty="0"/>
          </a:p>
        </p:txBody>
      </p:sp>
      <p:sp>
        <p:nvSpPr>
          <p:cNvPr id="7" name="Прямоугольник 6"/>
          <p:cNvSpPr/>
          <p:nvPr/>
        </p:nvSpPr>
        <p:spPr>
          <a:xfrm>
            <a:off x="0" y="2714620"/>
            <a:ext cx="2571736" cy="646331"/>
          </a:xfrm>
          <a:prstGeom prst="rect">
            <a:avLst/>
          </a:prstGeom>
        </p:spPr>
        <p:txBody>
          <a:bodyPr wrap="square">
            <a:spAutoFit/>
          </a:bodyPr>
          <a:lstStyle/>
          <a:p>
            <a:r>
              <a:rPr lang="ru-RU" b="1" dirty="0" smtClean="0">
                <a:latin typeface="Times New Roman" pitchFamily="18" charset="0"/>
                <a:cs typeface="Times New Roman" pitchFamily="18" charset="0"/>
              </a:rPr>
              <a:t>4. Мероприятия ГЗ по предупреждению ЧС</a:t>
            </a:r>
            <a:endParaRPr lang="ru-RU" dirty="0"/>
          </a:p>
        </p:txBody>
      </p:sp>
      <p:sp>
        <p:nvSpPr>
          <p:cNvPr id="8" name="Прямоугольник 7"/>
          <p:cNvSpPr/>
          <p:nvPr/>
        </p:nvSpPr>
        <p:spPr>
          <a:xfrm>
            <a:off x="0" y="3571876"/>
            <a:ext cx="3071802" cy="923330"/>
          </a:xfrm>
          <a:prstGeom prst="rect">
            <a:avLst/>
          </a:prstGeom>
        </p:spPr>
        <p:txBody>
          <a:bodyPr wrap="square">
            <a:spAutoFit/>
          </a:bodyPr>
          <a:lstStyle/>
          <a:p>
            <a:r>
              <a:rPr lang="ru-RU" b="1" dirty="0" smtClean="0">
                <a:latin typeface="Times New Roman" pitchFamily="18" charset="0"/>
                <a:cs typeface="Times New Roman" pitchFamily="18" charset="0"/>
              </a:rPr>
              <a:t>5. Научные исследования, обучение, информирование и пропаганда знаний </a:t>
            </a:r>
            <a:endParaRPr lang="ru-RU" dirty="0"/>
          </a:p>
        </p:txBody>
      </p:sp>
      <p:sp>
        <p:nvSpPr>
          <p:cNvPr id="9" name="Прямоугольник 8"/>
          <p:cNvSpPr/>
          <p:nvPr/>
        </p:nvSpPr>
        <p:spPr>
          <a:xfrm>
            <a:off x="0" y="4572008"/>
            <a:ext cx="2285984" cy="369332"/>
          </a:xfrm>
          <a:prstGeom prst="rect">
            <a:avLst/>
          </a:prstGeom>
        </p:spPr>
        <p:txBody>
          <a:bodyPr wrap="square">
            <a:spAutoFit/>
          </a:bodyPr>
          <a:lstStyle/>
          <a:p>
            <a:r>
              <a:rPr lang="ru-RU" b="1" dirty="0" smtClean="0">
                <a:latin typeface="Times New Roman" pitchFamily="18" charset="0"/>
                <a:cs typeface="Times New Roman" pitchFamily="18" charset="0"/>
              </a:rPr>
              <a:t>6. Ликвидация ЧС</a:t>
            </a:r>
            <a:endParaRPr lang="ru-RU" dirty="0"/>
          </a:p>
        </p:txBody>
      </p:sp>
      <p:sp>
        <p:nvSpPr>
          <p:cNvPr id="10" name="Прямоугольник 9"/>
          <p:cNvSpPr/>
          <p:nvPr/>
        </p:nvSpPr>
        <p:spPr>
          <a:xfrm>
            <a:off x="0" y="5072074"/>
            <a:ext cx="4572000" cy="369332"/>
          </a:xfrm>
          <a:prstGeom prst="rect">
            <a:avLst/>
          </a:prstGeom>
        </p:spPr>
        <p:txBody>
          <a:bodyPr>
            <a:spAutoFit/>
          </a:bodyPr>
          <a:lstStyle/>
          <a:p>
            <a:r>
              <a:rPr lang="ru-RU" b="1" dirty="0" smtClean="0">
                <a:latin typeface="Times New Roman" pitchFamily="18" charset="0"/>
                <a:cs typeface="Times New Roman" pitchFamily="18" charset="0"/>
              </a:rPr>
              <a:t>7. Ликвидация последствий ЧС</a:t>
            </a:r>
            <a:endParaRPr lang="ru-RU" dirty="0"/>
          </a:p>
        </p:txBody>
      </p:sp>
      <p:sp>
        <p:nvSpPr>
          <p:cNvPr id="11" name="Прямоугольник 10"/>
          <p:cNvSpPr/>
          <p:nvPr/>
        </p:nvSpPr>
        <p:spPr>
          <a:xfrm>
            <a:off x="0" y="5500702"/>
            <a:ext cx="3000364" cy="923330"/>
          </a:xfrm>
          <a:prstGeom prst="rect">
            <a:avLst/>
          </a:prstGeom>
        </p:spPr>
        <p:txBody>
          <a:bodyPr wrap="square">
            <a:spAutoFit/>
          </a:bodyPr>
          <a:lstStyle/>
          <a:p>
            <a:r>
              <a:rPr lang="ru-RU" b="1" dirty="0" smtClean="0">
                <a:latin typeface="Times New Roman" pitchFamily="18" charset="0"/>
                <a:cs typeface="Times New Roman" pitchFamily="18" charset="0"/>
              </a:rPr>
              <a:t>8. Авиация УО, аварийно-спасательные службы и формирования</a:t>
            </a:r>
            <a:endParaRPr lang="ru-RU" dirty="0"/>
          </a:p>
        </p:txBody>
      </p:sp>
      <p:sp>
        <p:nvSpPr>
          <p:cNvPr id="12" name="Прямоугольник 11"/>
          <p:cNvSpPr/>
          <p:nvPr/>
        </p:nvSpPr>
        <p:spPr>
          <a:xfrm>
            <a:off x="3143240" y="5500702"/>
            <a:ext cx="2286016" cy="1200329"/>
          </a:xfrm>
          <a:prstGeom prst="rect">
            <a:avLst/>
          </a:prstGeom>
        </p:spPr>
        <p:txBody>
          <a:bodyPr wrap="square">
            <a:spAutoFit/>
          </a:bodyPr>
          <a:lstStyle/>
          <a:p>
            <a:pPr algn="ctr"/>
            <a:r>
              <a:rPr lang="ru-RU" b="1" dirty="0" smtClean="0">
                <a:latin typeface="Times New Roman" pitchFamily="18" charset="0"/>
                <a:cs typeface="Times New Roman" pitchFamily="18" charset="0"/>
              </a:rPr>
              <a:t>9. Обеспечение пожарной и промышленной безопасности</a:t>
            </a:r>
            <a:endParaRPr lang="ru-RU" dirty="0"/>
          </a:p>
        </p:txBody>
      </p:sp>
      <p:sp>
        <p:nvSpPr>
          <p:cNvPr id="13" name="Прямоугольник 12"/>
          <p:cNvSpPr/>
          <p:nvPr/>
        </p:nvSpPr>
        <p:spPr>
          <a:xfrm>
            <a:off x="5214942" y="1857364"/>
            <a:ext cx="3929058" cy="369332"/>
          </a:xfrm>
          <a:prstGeom prst="rect">
            <a:avLst/>
          </a:prstGeom>
        </p:spPr>
        <p:txBody>
          <a:bodyPr wrap="square">
            <a:spAutoFit/>
          </a:bodyPr>
          <a:lstStyle/>
          <a:p>
            <a:r>
              <a:rPr lang="ru-RU" b="1" dirty="0" smtClean="0">
                <a:latin typeface="Times New Roman" pitchFamily="18" charset="0"/>
                <a:cs typeface="Times New Roman" pitchFamily="18" charset="0"/>
              </a:rPr>
              <a:t>10. Международное сотрудничество</a:t>
            </a:r>
            <a:endParaRPr lang="ru-RU" dirty="0"/>
          </a:p>
        </p:txBody>
      </p:sp>
      <p:sp>
        <p:nvSpPr>
          <p:cNvPr id="14" name="Прямоугольник 13"/>
          <p:cNvSpPr/>
          <p:nvPr/>
        </p:nvSpPr>
        <p:spPr>
          <a:xfrm>
            <a:off x="5286380" y="2285992"/>
            <a:ext cx="3857620" cy="369332"/>
          </a:xfrm>
          <a:prstGeom prst="rect">
            <a:avLst/>
          </a:prstGeom>
        </p:spPr>
        <p:txBody>
          <a:bodyPr wrap="square">
            <a:spAutoFit/>
          </a:bodyPr>
          <a:lstStyle/>
          <a:p>
            <a:r>
              <a:rPr lang="ru-RU" b="1" dirty="0" smtClean="0">
                <a:latin typeface="Times New Roman" pitchFamily="18" charset="0"/>
                <a:cs typeface="Times New Roman" pitchFamily="18" charset="0"/>
              </a:rPr>
              <a:t>11. Финансирование мероприятий</a:t>
            </a:r>
            <a:endParaRPr lang="ru-RU" dirty="0"/>
          </a:p>
        </p:txBody>
      </p:sp>
      <p:sp>
        <p:nvSpPr>
          <p:cNvPr id="15" name="Прямоугольник 14"/>
          <p:cNvSpPr/>
          <p:nvPr/>
        </p:nvSpPr>
        <p:spPr>
          <a:xfrm>
            <a:off x="5286380" y="2714620"/>
            <a:ext cx="3429024" cy="646331"/>
          </a:xfrm>
          <a:prstGeom prst="rect">
            <a:avLst/>
          </a:prstGeom>
        </p:spPr>
        <p:txBody>
          <a:bodyPr wrap="square">
            <a:spAutoFit/>
          </a:bodyPr>
          <a:lstStyle/>
          <a:p>
            <a:pPr algn="ctr"/>
            <a:r>
              <a:rPr lang="ru-RU" b="1" dirty="0" smtClean="0">
                <a:latin typeface="Times New Roman" pitchFamily="18" charset="0"/>
                <a:cs typeface="Times New Roman" pitchFamily="18" charset="0"/>
              </a:rPr>
              <a:t>12. Статус и социальная защита сотрудников</a:t>
            </a:r>
            <a:endParaRPr lang="ru-RU" dirty="0"/>
          </a:p>
        </p:txBody>
      </p:sp>
      <p:sp>
        <p:nvSpPr>
          <p:cNvPr id="16" name="Прямоугольник 15"/>
          <p:cNvSpPr/>
          <p:nvPr/>
        </p:nvSpPr>
        <p:spPr>
          <a:xfrm>
            <a:off x="5357818" y="3500438"/>
            <a:ext cx="3786182" cy="646331"/>
          </a:xfrm>
          <a:prstGeom prst="rect">
            <a:avLst/>
          </a:prstGeom>
        </p:spPr>
        <p:txBody>
          <a:bodyPr wrap="square">
            <a:spAutoFit/>
          </a:bodyPr>
          <a:lstStyle/>
          <a:p>
            <a:pPr algn="ctr"/>
            <a:r>
              <a:rPr lang="ru-RU" b="1" dirty="0" smtClean="0">
                <a:latin typeface="Times New Roman" pitchFamily="18" charset="0"/>
                <a:cs typeface="Times New Roman" pitchFamily="18" charset="0"/>
              </a:rPr>
              <a:t>13. Использование государственного резерва</a:t>
            </a:r>
            <a:endParaRPr lang="ru-RU" dirty="0"/>
          </a:p>
        </p:txBody>
      </p:sp>
      <p:sp>
        <p:nvSpPr>
          <p:cNvPr id="17" name="Прямоугольник 16"/>
          <p:cNvSpPr/>
          <p:nvPr/>
        </p:nvSpPr>
        <p:spPr>
          <a:xfrm>
            <a:off x="5214942" y="4214818"/>
            <a:ext cx="3929058" cy="646331"/>
          </a:xfrm>
          <a:prstGeom prst="rect">
            <a:avLst/>
          </a:prstGeom>
        </p:spPr>
        <p:txBody>
          <a:bodyPr wrap="square">
            <a:spAutoFit/>
          </a:bodyPr>
          <a:lstStyle/>
          <a:p>
            <a:pPr algn="ctr"/>
            <a:r>
              <a:rPr lang="ru-RU" b="1" dirty="0" smtClean="0">
                <a:latin typeface="Times New Roman" pitchFamily="18" charset="0"/>
                <a:cs typeface="Times New Roman" pitchFamily="18" charset="0"/>
              </a:rPr>
              <a:t>14. Расследование и учет инцидентов, аварий</a:t>
            </a:r>
            <a:endParaRPr lang="ru-RU" dirty="0"/>
          </a:p>
        </p:txBody>
      </p:sp>
      <p:sp>
        <p:nvSpPr>
          <p:cNvPr id="18" name="Прямоугольник 17"/>
          <p:cNvSpPr/>
          <p:nvPr/>
        </p:nvSpPr>
        <p:spPr>
          <a:xfrm>
            <a:off x="5429256" y="5072074"/>
            <a:ext cx="3714744" cy="1200329"/>
          </a:xfrm>
          <a:prstGeom prst="rect">
            <a:avLst/>
          </a:prstGeom>
        </p:spPr>
        <p:txBody>
          <a:bodyPr wrap="square">
            <a:spAutoFit/>
          </a:bodyPr>
          <a:lstStyle/>
          <a:p>
            <a:r>
              <a:rPr lang="ru-RU" b="1" dirty="0" smtClean="0">
                <a:latin typeface="Times New Roman" pitchFamily="18" charset="0"/>
                <a:cs typeface="Times New Roman" pitchFamily="18" charset="0"/>
              </a:rPr>
              <a:t>15. Негосударственная противопожарная служба и добровольные противопожарные формирования</a:t>
            </a:r>
            <a:endParaRPr lang="ru-RU" dirty="0"/>
          </a:p>
        </p:txBody>
      </p:sp>
      <p:sp>
        <p:nvSpPr>
          <p:cNvPr id="19" name="Овал 18"/>
          <p:cNvSpPr/>
          <p:nvPr/>
        </p:nvSpPr>
        <p:spPr>
          <a:xfrm>
            <a:off x="3286116" y="3071810"/>
            <a:ext cx="2286016" cy="1643074"/>
          </a:xfrm>
          <a:prstGeom prst="ellipse">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Гражданская защита</a:t>
            </a:r>
            <a:endParaRPr lang="ru-RU" b="1"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latin typeface="Times New Roman" pitchFamily="18" charset="0"/>
                <a:cs typeface="Times New Roman" pitchFamily="18" charset="0"/>
              </a:rPr>
              <a:t>Основные понятия, </a:t>
            </a:r>
            <a:r>
              <a:rPr lang="ru-RU" sz="3100" dirty="0" smtClean="0">
                <a:latin typeface="Times New Roman" pitchFamily="18" charset="0"/>
                <a:cs typeface="Times New Roman" pitchFamily="18" charset="0"/>
              </a:rPr>
              <a:t>используемые в Законе РК «О гражданской защите»</a:t>
            </a:r>
            <a:endParaRPr lang="ru-RU" dirty="0">
              <a:latin typeface="Times New Roman" pitchFamily="18" charset="0"/>
              <a:cs typeface="Times New Roman" pitchFamily="18" charset="0"/>
            </a:endParaRPr>
          </a:p>
        </p:txBody>
      </p:sp>
      <p:sp>
        <p:nvSpPr>
          <p:cNvPr id="4" name="Прямоугольник 3"/>
          <p:cNvSpPr/>
          <p:nvPr/>
        </p:nvSpPr>
        <p:spPr>
          <a:xfrm>
            <a:off x="1385495" y="1488032"/>
            <a:ext cx="6786610" cy="369332"/>
          </a:xfrm>
          <a:prstGeom prst="rect">
            <a:avLst/>
          </a:prstGeom>
        </p:spPr>
        <p:txBody>
          <a:bodyPr wrap="square">
            <a:spAutoFit/>
          </a:bodyPr>
          <a:lstStyle/>
          <a:p>
            <a:r>
              <a:rPr lang="ru-RU" b="1" dirty="0" smtClean="0">
                <a:latin typeface="Times New Roman" pitchFamily="18" charset="0"/>
                <a:cs typeface="Times New Roman" pitchFamily="18" charset="0"/>
              </a:rPr>
              <a:t>ГРАЖДАНСКАЯ ЗАЩИТА </a:t>
            </a:r>
            <a:r>
              <a:rPr lang="ru-RU" dirty="0" smtClean="0">
                <a:latin typeface="Times New Roman" pitchFamily="18" charset="0"/>
                <a:cs typeface="Times New Roman" pitchFamily="18" charset="0"/>
              </a:rPr>
              <a:t>– </a:t>
            </a:r>
            <a:r>
              <a:rPr lang="ru-RU" u="sng" dirty="0" smtClean="0">
                <a:latin typeface="Times New Roman" pitchFamily="18" charset="0"/>
                <a:cs typeface="Times New Roman" pitchFamily="18" charset="0"/>
              </a:rPr>
              <a:t>КОМПЛЕКС МЕРОПРИЯТИЙ</a:t>
            </a:r>
            <a:endParaRPr lang="ru-RU" dirty="0"/>
          </a:p>
        </p:txBody>
      </p:sp>
      <p:sp>
        <p:nvSpPr>
          <p:cNvPr id="5" name="Прямоугольник 4"/>
          <p:cNvSpPr/>
          <p:nvPr/>
        </p:nvSpPr>
        <p:spPr>
          <a:xfrm>
            <a:off x="0" y="2285992"/>
            <a:ext cx="2714612" cy="646331"/>
          </a:xfrm>
          <a:prstGeom prst="rect">
            <a:avLst/>
          </a:prstGeom>
        </p:spPr>
        <p:txBody>
          <a:bodyPr wrap="square">
            <a:spAutoFit/>
          </a:bodyPr>
          <a:lstStyle/>
          <a:p>
            <a:r>
              <a:rPr lang="ru-RU" b="1" dirty="0" smtClean="0">
                <a:latin typeface="Times New Roman" pitchFamily="18" charset="0"/>
                <a:cs typeface="Times New Roman" pitchFamily="18" charset="0"/>
              </a:rPr>
              <a:t>Организация и ведение гражданской обороны</a:t>
            </a:r>
            <a:endParaRPr lang="ru-RU" dirty="0"/>
          </a:p>
        </p:txBody>
      </p:sp>
      <p:sp>
        <p:nvSpPr>
          <p:cNvPr id="6" name="Прямоугольник 5"/>
          <p:cNvSpPr/>
          <p:nvPr/>
        </p:nvSpPr>
        <p:spPr>
          <a:xfrm>
            <a:off x="1142976" y="2928934"/>
            <a:ext cx="2500330" cy="1200329"/>
          </a:xfrm>
          <a:prstGeom prst="rect">
            <a:avLst/>
          </a:prstGeom>
        </p:spPr>
        <p:txBody>
          <a:bodyPr wrap="square">
            <a:spAutoFit/>
          </a:bodyPr>
          <a:lstStyle/>
          <a:p>
            <a:pPr algn="ctr"/>
            <a:r>
              <a:rPr lang="ru-RU" b="1" dirty="0" smtClean="0">
                <a:latin typeface="Times New Roman" pitchFamily="18" charset="0"/>
                <a:cs typeface="Times New Roman" pitchFamily="18" charset="0"/>
              </a:rPr>
              <a:t>Оказание экстренной медицинской и психологической помощи населению</a:t>
            </a:r>
            <a:endParaRPr lang="ru-RU" dirty="0"/>
          </a:p>
        </p:txBody>
      </p:sp>
      <p:sp>
        <p:nvSpPr>
          <p:cNvPr id="7" name="Прямоугольник 6"/>
          <p:cNvSpPr/>
          <p:nvPr/>
        </p:nvSpPr>
        <p:spPr>
          <a:xfrm>
            <a:off x="3643306" y="2928934"/>
            <a:ext cx="1928826" cy="1200329"/>
          </a:xfrm>
          <a:prstGeom prst="rect">
            <a:avLst/>
          </a:prstGeom>
        </p:spPr>
        <p:txBody>
          <a:bodyPr wrap="square">
            <a:spAutoFit/>
          </a:bodyPr>
          <a:lstStyle/>
          <a:p>
            <a:pPr algn="ctr"/>
            <a:r>
              <a:rPr lang="ru-RU" b="1" dirty="0" smtClean="0">
                <a:latin typeface="Times New Roman" pitchFamily="18" charset="0"/>
                <a:cs typeface="Times New Roman" pitchFamily="18" charset="0"/>
              </a:rPr>
              <a:t>Обеспечение пожарной и промышленной безопасности</a:t>
            </a:r>
            <a:endParaRPr lang="ru-RU" dirty="0"/>
          </a:p>
        </p:txBody>
      </p:sp>
      <p:sp>
        <p:nvSpPr>
          <p:cNvPr id="8" name="Прямоугольник 7"/>
          <p:cNvSpPr/>
          <p:nvPr/>
        </p:nvSpPr>
        <p:spPr>
          <a:xfrm>
            <a:off x="5715008" y="2143116"/>
            <a:ext cx="3428992" cy="646331"/>
          </a:xfrm>
          <a:prstGeom prst="rect">
            <a:avLst/>
          </a:prstGeom>
        </p:spPr>
        <p:txBody>
          <a:bodyPr wrap="square">
            <a:spAutoFit/>
          </a:bodyPr>
          <a:lstStyle/>
          <a:p>
            <a:r>
              <a:rPr lang="ru-RU" b="1" dirty="0" smtClean="0">
                <a:latin typeface="Times New Roman" pitchFamily="18" charset="0"/>
                <a:cs typeface="Times New Roman" pitchFamily="18" charset="0"/>
              </a:rPr>
              <a:t>Предупреждение, ликвидация, ликвидация последствий ЧС</a:t>
            </a:r>
            <a:endParaRPr lang="ru-RU" dirty="0"/>
          </a:p>
        </p:txBody>
      </p:sp>
      <p:sp>
        <p:nvSpPr>
          <p:cNvPr id="9" name="Прямоугольник 8"/>
          <p:cNvSpPr/>
          <p:nvPr/>
        </p:nvSpPr>
        <p:spPr>
          <a:xfrm>
            <a:off x="5357818" y="2928934"/>
            <a:ext cx="2285984" cy="1200329"/>
          </a:xfrm>
          <a:prstGeom prst="rect">
            <a:avLst/>
          </a:prstGeom>
        </p:spPr>
        <p:txBody>
          <a:bodyPr wrap="square">
            <a:spAutoFit/>
          </a:bodyPr>
          <a:lstStyle/>
          <a:p>
            <a:pPr algn="ctr"/>
            <a:r>
              <a:rPr lang="ru-RU" b="1" dirty="0" smtClean="0">
                <a:latin typeface="Times New Roman" pitchFamily="18" charset="0"/>
                <a:cs typeface="Times New Roman" pitchFamily="18" charset="0"/>
              </a:rPr>
              <a:t>Формирование, хранение и использование </a:t>
            </a:r>
            <a:r>
              <a:rPr lang="ru-RU" b="1" dirty="0" err="1" smtClean="0">
                <a:latin typeface="Times New Roman" pitchFamily="18" charset="0"/>
                <a:cs typeface="Times New Roman" pitchFamily="18" charset="0"/>
              </a:rPr>
              <a:t>госматрезерва</a:t>
            </a:r>
            <a:endParaRPr lang="ru-RU" dirty="0"/>
          </a:p>
        </p:txBody>
      </p:sp>
      <p:sp>
        <p:nvSpPr>
          <p:cNvPr id="10" name="Стрелка вниз 9"/>
          <p:cNvSpPr/>
          <p:nvPr/>
        </p:nvSpPr>
        <p:spPr>
          <a:xfrm>
            <a:off x="4357686" y="2071678"/>
            <a:ext cx="214314" cy="571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785786" y="4214818"/>
            <a:ext cx="7715304" cy="369332"/>
          </a:xfrm>
          <a:prstGeom prst="rect">
            <a:avLst/>
          </a:prstGeom>
        </p:spPr>
        <p:txBody>
          <a:bodyPr wrap="square">
            <a:spAutoFit/>
          </a:bodyPr>
          <a:lstStyle/>
          <a:p>
            <a:pPr algn="ctr"/>
            <a:r>
              <a:rPr lang="ru-RU" b="1" dirty="0" smtClean="0">
                <a:latin typeface="Times New Roman" pitchFamily="18" charset="0"/>
                <a:cs typeface="Times New Roman" pitchFamily="18" charset="0"/>
              </a:rPr>
              <a:t>ГОСУДАРСТВЕННАЯ СИСТЕМА ГРАЖДАНСКОЙ ЗАЩИТЫ</a:t>
            </a:r>
            <a:endParaRPr lang="ru-RU" b="1" dirty="0"/>
          </a:p>
        </p:txBody>
      </p:sp>
      <p:sp>
        <p:nvSpPr>
          <p:cNvPr id="12" name="Стрелка вниз 11"/>
          <p:cNvSpPr/>
          <p:nvPr/>
        </p:nvSpPr>
        <p:spPr>
          <a:xfrm>
            <a:off x="1857356" y="1928802"/>
            <a:ext cx="214314"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6286512" y="1857364"/>
            <a:ext cx="214314"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5500694" y="1857364"/>
            <a:ext cx="214314"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2928926" y="1857364"/>
            <a:ext cx="214314"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285720" y="5286388"/>
            <a:ext cx="2285984" cy="646331"/>
          </a:xfrm>
          <a:prstGeom prst="rect">
            <a:avLst/>
          </a:prstGeom>
        </p:spPr>
        <p:txBody>
          <a:bodyPr wrap="square">
            <a:spAutoFit/>
          </a:bodyPr>
          <a:lstStyle/>
          <a:p>
            <a:pPr algn="ctr"/>
            <a:r>
              <a:rPr lang="ru-RU" b="1" dirty="0" smtClean="0">
                <a:latin typeface="Times New Roman" pitchFamily="18" charset="0"/>
                <a:cs typeface="Times New Roman" pitchFamily="18" charset="0"/>
              </a:rPr>
              <a:t>Органы управления</a:t>
            </a:r>
            <a:endParaRPr lang="ru-RU" dirty="0"/>
          </a:p>
        </p:txBody>
      </p:sp>
      <p:sp>
        <p:nvSpPr>
          <p:cNvPr id="17" name="Прямоугольник 16"/>
          <p:cNvSpPr/>
          <p:nvPr/>
        </p:nvSpPr>
        <p:spPr>
          <a:xfrm>
            <a:off x="3071802" y="5286388"/>
            <a:ext cx="2285984" cy="369332"/>
          </a:xfrm>
          <a:prstGeom prst="rect">
            <a:avLst/>
          </a:prstGeom>
        </p:spPr>
        <p:txBody>
          <a:bodyPr wrap="square">
            <a:spAutoFit/>
          </a:bodyPr>
          <a:lstStyle/>
          <a:p>
            <a:r>
              <a:rPr lang="ru-RU" b="1" dirty="0" smtClean="0">
                <a:latin typeface="Times New Roman" pitchFamily="18" charset="0"/>
                <a:cs typeface="Times New Roman" pitchFamily="18" charset="0"/>
              </a:rPr>
              <a:t>Силы, средства ГЗ</a:t>
            </a:r>
            <a:endParaRPr lang="ru-RU" dirty="0"/>
          </a:p>
        </p:txBody>
      </p:sp>
      <p:sp>
        <p:nvSpPr>
          <p:cNvPr id="18" name="Прямоугольник 17"/>
          <p:cNvSpPr/>
          <p:nvPr/>
        </p:nvSpPr>
        <p:spPr>
          <a:xfrm>
            <a:off x="6000760" y="5143512"/>
            <a:ext cx="2857488" cy="1200329"/>
          </a:xfrm>
          <a:prstGeom prst="rect">
            <a:avLst/>
          </a:prstGeom>
        </p:spPr>
        <p:txBody>
          <a:bodyPr wrap="square">
            <a:spAutoFit/>
          </a:bodyPr>
          <a:lstStyle/>
          <a:p>
            <a:r>
              <a:rPr lang="ru-RU" b="1" dirty="0" smtClean="0">
                <a:latin typeface="Times New Roman" pitchFamily="18" charset="0"/>
                <a:cs typeface="Times New Roman" pitchFamily="18" charset="0"/>
              </a:rPr>
              <a:t>Комплекс мероприятий по защите населения, объектов и территории от опасностей</a:t>
            </a:r>
            <a:endParaRPr lang="ru-RU" dirty="0"/>
          </a:p>
        </p:txBody>
      </p:sp>
      <p:sp>
        <p:nvSpPr>
          <p:cNvPr id="19" name="Стрелка вниз 18"/>
          <p:cNvSpPr/>
          <p:nvPr/>
        </p:nvSpPr>
        <p:spPr>
          <a:xfrm>
            <a:off x="1428728" y="4643446"/>
            <a:ext cx="214314"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трелка вниз 19"/>
          <p:cNvSpPr/>
          <p:nvPr/>
        </p:nvSpPr>
        <p:spPr>
          <a:xfrm>
            <a:off x="4000496" y="4572008"/>
            <a:ext cx="214314" cy="7858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трелка вниз 20"/>
          <p:cNvSpPr/>
          <p:nvPr/>
        </p:nvSpPr>
        <p:spPr>
          <a:xfrm>
            <a:off x="6643702" y="4572008"/>
            <a:ext cx="214314" cy="571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latin typeface="Times New Roman" pitchFamily="18" charset="0"/>
                <a:cs typeface="Times New Roman" pitchFamily="18" charset="0"/>
              </a:rPr>
              <a:t>Основные понятия, используемые в Законе РК «О гражданской защите»</a:t>
            </a:r>
            <a:endParaRPr lang="ru-RU" sz="3600" b="1" dirty="0"/>
          </a:p>
        </p:txBody>
      </p:sp>
      <p:sp>
        <p:nvSpPr>
          <p:cNvPr id="3" name="Содержимое 2"/>
          <p:cNvSpPr>
            <a:spLocks noGrp="1"/>
          </p:cNvSpPr>
          <p:nvPr>
            <p:ph idx="1"/>
          </p:nvPr>
        </p:nvSpPr>
        <p:spPr>
          <a:xfrm>
            <a:off x="0" y="1600200"/>
            <a:ext cx="8786842" cy="1757361"/>
          </a:xfrm>
        </p:spPr>
        <p:txBody>
          <a:bodyPr>
            <a:normAutofit fontScale="92500" lnSpcReduction="20000"/>
          </a:bodyPr>
          <a:lstStyle/>
          <a:p>
            <a:r>
              <a:rPr lang="ru-RU" sz="2000" b="1" u="sng" dirty="0" smtClean="0">
                <a:latin typeface="Times New Roman" pitchFamily="18" charset="0"/>
                <a:cs typeface="Times New Roman" pitchFamily="18" charset="0"/>
              </a:rPr>
              <a:t>Чрезвычайная ситуация</a:t>
            </a:r>
            <a:r>
              <a:rPr lang="ru-RU" sz="2000" b="1" dirty="0" smtClean="0">
                <a:latin typeface="Times New Roman" pitchFamily="18" charset="0"/>
                <a:cs typeface="Times New Roman" pitchFamily="18" charset="0"/>
              </a:rPr>
              <a:t> – обстановка на определенной территории, сложившаяся в результате аварии, пожара, вредного воздействия опасных производственных факторов, опасного природного явления, катастрофы, стихийного или иного бедствия, которые могут повлечь или повлекли за собой человеческие жертвы, вред здоровью людей, или окружающей среде,  значительный материальный ущерб и нарушение условий жизнедеятельности людей</a:t>
            </a:r>
            <a:endParaRPr lang="ru-RU" sz="2000" b="1" u="sng" dirty="0">
              <a:latin typeface="Times New Roman" pitchFamily="18" charset="0"/>
              <a:cs typeface="Times New Roman" pitchFamily="18" charset="0"/>
            </a:endParaRPr>
          </a:p>
        </p:txBody>
      </p:sp>
      <p:sp>
        <p:nvSpPr>
          <p:cNvPr id="5" name="Прямоугольник 4"/>
          <p:cNvSpPr/>
          <p:nvPr/>
        </p:nvSpPr>
        <p:spPr>
          <a:xfrm>
            <a:off x="214282" y="3357562"/>
            <a:ext cx="8715436" cy="646331"/>
          </a:xfrm>
          <a:prstGeom prst="rect">
            <a:avLst/>
          </a:prstGeom>
        </p:spPr>
        <p:txBody>
          <a:bodyPr wrap="square">
            <a:spAutoFit/>
          </a:bodyPr>
          <a:lstStyle/>
          <a:p>
            <a:r>
              <a:rPr lang="ru-RU" b="1" u="sng" dirty="0" smtClean="0">
                <a:latin typeface="Times New Roman" pitchFamily="18" charset="0"/>
                <a:cs typeface="Times New Roman" pitchFamily="18" charset="0"/>
              </a:rPr>
              <a:t>Зона чрезвычайной ситуации</a:t>
            </a:r>
            <a:r>
              <a:rPr lang="ru-RU" b="1" dirty="0" smtClean="0">
                <a:latin typeface="Times New Roman" pitchFamily="18" charset="0"/>
                <a:cs typeface="Times New Roman" pitchFamily="18" charset="0"/>
              </a:rPr>
              <a:t> – территория, на которой сложилась чрезвычайная ситуация;</a:t>
            </a:r>
            <a:endParaRPr lang="ru-RU" u="sng" dirty="0"/>
          </a:p>
        </p:txBody>
      </p:sp>
      <p:sp>
        <p:nvSpPr>
          <p:cNvPr id="6" name="Прямоугольник 5"/>
          <p:cNvSpPr/>
          <p:nvPr/>
        </p:nvSpPr>
        <p:spPr>
          <a:xfrm>
            <a:off x="0" y="4000504"/>
            <a:ext cx="9144000" cy="369332"/>
          </a:xfrm>
          <a:prstGeom prst="rect">
            <a:avLst/>
          </a:prstGeom>
        </p:spPr>
        <p:txBody>
          <a:bodyPr wrap="square">
            <a:spAutoFit/>
          </a:bodyPr>
          <a:lstStyle/>
          <a:p>
            <a:pPr algn="ctr"/>
            <a:r>
              <a:rPr lang="ru-RU" b="1" u="sng" dirty="0" smtClean="0">
                <a:latin typeface="Times New Roman" pitchFamily="18" charset="0"/>
                <a:cs typeface="Times New Roman" pitchFamily="18" charset="0"/>
              </a:rPr>
              <a:t>Силы гражданской защиты</a:t>
            </a:r>
            <a:endParaRPr lang="ru-RU" u="sng" dirty="0"/>
          </a:p>
        </p:txBody>
      </p:sp>
      <p:sp>
        <p:nvSpPr>
          <p:cNvPr id="7" name="Прямоугольник 6"/>
          <p:cNvSpPr/>
          <p:nvPr/>
        </p:nvSpPr>
        <p:spPr>
          <a:xfrm>
            <a:off x="0" y="4572008"/>
            <a:ext cx="2500298" cy="369332"/>
          </a:xfrm>
          <a:prstGeom prst="rect">
            <a:avLst/>
          </a:prstGeom>
        </p:spPr>
        <p:txBody>
          <a:bodyPr wrap="square">
            <a:spAutoFit/>
          </a:bodyPr>
          <a:lstStyle/>
          <a:p>
            <a:r>
              <a:rPr lang="ru-RU" b="1" dirty="0" smtClean="0">
                <a:latin typeface="Times New Roman" pitchFamily="18" charset="0"/>
                <a:cs typeface="Times New Roman" pitchFamily="18" charset="0"/>
              </a:rPr>
              <a:t>1. Воинские части ГО</a:t>
            </a:r>
            <a:endParaRPr lang="ru-RU" dirty="0"/>
          </a:p>
        </p:txBody>
      </p:sp>
      <p:sp>
        <p:nvSpPr>
          <p:cNvPr id="8" name="Прямоугольник 7"/>
          <p:cNvSpPr/>
          <p:nvPr/>
        </p:nvSpPr>
        <p:spPr>
          <a:xfrm>
            <a:off x="285720" y="5143512"/>
            <a:ext cx="2428892" cy="369332"/>
          </a:xfrm>
          <a:prstGeom prst="rect">
            <a:avLst/>
          </a:prstGeom>
        </p:spPr>
        <p:txBody>
          <a:bodyPr wrap="square">
            <a:spAutoFit/>
          </a:bodyPr>
          <a:lstStyle/>
          <a:p>
            <a:r>
              <a:rPr lang="ru-RU" b="1" dirty="0" smtClean="0">
                <a:latin typeface="Times New Roman" pitchFamily="18" charset="0"/>
                <a:cs typeface="Times New Roman" pitchFamily="18" charset="0"/>
              </a:rPr>
              <a:t>2. Формирования ГЗ</a:t>
            </a:r>
            <a:endParaRPr lang="ru-RU" dirty="0"/>
          </a:p>
        </p:txBody>
      </p:sp>
      <p:sp>
        <p:nvSpPr>
          <p:cNvPr id="9" name="Прямоугольник 8"/>
          <p:cNvSpPr/>
          <p:nvPr/>
        </p:nvSpPr>
        <p:spPr>
          <a:xfrm>
            <a:off x="3786182" y="4643446"/>
            <a:ext cx="2285984" cy="369332"/>
          </a:xfrm>
          <a:prstGeom prst="rect">
            <a:avLst/>
          </a:prstGeom>
        </p:spPr>
        <p:txBody>
          <a:bodyPr wrap="square">
            <a:spAutoFit/>
          </a:bodyPr>
          <a:lstStyle/>
          <a:p>
            <a:r>
              <a:rPr lang="ru-RU" b="1" dirty="0" smtClean="0">
                <a:latin typeface="Times New Roman" pitchFamily="18" charset="0"/>
                <a:cs typeface="Times New Roman" pitchFamily="18" charset="0"/>
              </a:rPr>
              <a:t>3. АСС и Ф</a:t>
            </a:r>
            <a:endParaRPr lang="ru-RU" dirty="0"/>
          </a:p>
        </p:txBody>
      </p:sp>
      <p:sp>
        <p:nvSpPr>
          <p:cNvPr id="10" name="Прямоугольник 9"/>
          <p:cNvSpPr/>
          <p:nvPr/>
        </p:nvSpPr>
        <p:spPr>
          <a:xfrm>
            <a:off x="2500298" y="5072074"/>
            <a:ext cx="2643206" cy="923330"/>
          </a:xfrm>
          <a:prstGeom prst="rect">
            <a:avLst/>
          </a:prstGeom>
        </p:spPr>
        <p:txBody>
          <a:bodyPr wrap="square">
            <a:spAutoFit/>
          </a:bodyPr>
          <a:lstStyle/>
          <a:p>
            <a:pPr algn="ctr"/>
            <a:r>
              <a:rPr lang="ru-RU" b="1" dirty="0" smtClean="0">
                <a:latin typeface="Times New Roman" pitchFamily="18" charset="0"/>
                <a:cs typeface="Times New Roman" pitchFamily="18" charset="0"/>
              </a:rPr>
              <a:t>4. Службы наблюдения, контроля обстановки и прогнозирования</a:t>
            </a:r>
            <a:endParaRPr lang="ru-RU" dirty="0"/>
          </a:p>
        </p:txBody>
      </p:sp>
      <p:sp>
        <p:nvSpPr>
          <p:cNvPr id="11" name="Прямоугольник 10"/>
          <p:cNvSpPr/>
          <p:nvPr/>
        </p:nvSpPr>
        <p:spPr>
          <a:xfrm>
            <a:off x="5857884" y="4572008"/>
            <a:ext cx="2571736" cy="369332"/>
          </a:xfrm>
          <a:prstGeom prst="rect">
            <a:avLst/>
          </a:prstGeom>
        </p:spPr>
        <p:txBody>
          <a:bodyPr wrap="square">
            <a:spAutoFit/>
          </a:bodyPr>
          <a:lstStyle/>
          <a:p>
            <a:r>
              <a:rPr lang="ru-RU" b="1" dirty="0" smtClean="0">
                <a:latin typeface="Times New Roman" pitchFamily="18" charset="0"/>
                <a:cs typeface="Times New Roman" pitchFamily="18" charset="0"/>
              </a:rPr>
              <a:t>5. Подразделения ППС</a:t>
            </a:r>
            <a:endParaRPr lang="ru-RU" dirty="0"/>
          </a:p>
        </p:txBody>
      </p:sp>
      <p:sp>
        <p:nvSpPr>
          <p:cNvPr id="12" name="Прямоугольник 11"/>
          <p:cNvSpPr/>
          <p:nvPr/>
        </p:nvSpPr>
        <p:spPr>
          <a:xfrm>
            <a:off x="5143504" y="5143512"/>
            <a:ext cx="2285984" cy="923330"/>
          </a:xfrm>
          <a:prstGeom prst="rect">
            <a:avLst/>
          </a:prstGeom>
        </p:spPr>
        <p:txBody>
          <a:bodyPr wrap="square">
            <a:spAutoFit/>
          </a:bodyPr>
          <a:lstStyle/>
          <a:p>
            <a:pPr algn="ctr"/>
            <a:r>
              <a:rPr lang="ru-RU" b="1" dirty="0" smtClean="0">
                <a:latin typeface="Times New Roman" pitchFamily="18" charset="0"/>
                <a:cs typeface="Times New Roman" pitchFamily="18" charset="0"/>
              </a:rPr>
              <a:t>6. Авиация уполномоченного органа ГЗ</a:t>
            </a:r>
            <a:endParaRPr lang="ru-RU" dirty="0"/>
          </a:p>
        </p:txBody>
      </p:sp>
      <p:cxnSp>
        <p:nvCxnSpPr>
          <p:cNvPr id="14" name="Прямая со стрелкой 13"/>
          <p:cNvCxnSpPr/>
          <p:nvPr/>
        </p:nvCxnSpPr>
        <p:spPr>
          <a:xfrm rot="16200000" flipH="1">
            <a:off x="5179223" y="4536289"/>
            <a:ext cx="642942" cy="42862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5400000">
            <a:off x="4071934" y="4500570"/>
            <a:ext cx="285752"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rot="5400000">
            <a:off x="3250397" y="4750603"/>
            <a:ext cx="642942"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10800000" flipV="1">
            <a:off x="2071670" y="4500570"/>
            <a:ext cx="1214446" cy="71438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rot="10800000" flipV="1">
            <a:off x="2285984" y="4286256"/>
            <a:ext cx="785818" cy="28575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5715008" y="4429132"/>
            <a:ext cx="1071570" cy="14287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p:txBody>
          <a:bodyPr>
            <a:noAutofit/>
          </a:bodyPr>
          <a:lstStyle/>
          <a:p>
            <a:r>
              <a:rPr lang="ru-RU" sz="3600" b="1" dirty="0" smtClean="0">
                <a:latin typeface="Times New Roman" pitchFamily="18" charset="0"/>
                <a:cs typeface="Times New Roman" pitchFamily="18" charset="0"/>
              </a:rPr>
              <a:t>Основные понятия, используемые в Законе РК «О гражданской защите»</a:t>
            </a:r>
            <a:endParaRPr lang="ru-RU" sz="3600" b="1" dirty="0"/>
          </a:p>
        </p:txBody>
      </p:sp>
      <p:sp>
        <p:nvSpPr>
          <p:cNvPr id="5" name="Содержимое 2"/>
          <p:cNvSpPr>
            <a:spLocks noGrp="1"/>
          </p:cNvSpPr>
          <p:nvPr>
            <p:ph idx="1"/>
          </p:nvPr>
        </p:nvSpPr>
        <p:spPr>
          <a:xfrm>
            <a:off x="2028804" y="1500174"/>
            <a:ext cx="7115196" cy="2214578"/>
          </a:xfrm>
        </p:spPr>
        <p:txBody>
          <a:bodyPr>
            <a:normAutofit lnSpcReduction="10000"/>
          </a:bodyPr>
          <a:lstStyle/>
          <a:p>
            <a:r>
              <a:rPr lang="ru-RU" sz="2000" b="1" u="sng" dirty="0" smtClean="0">
                <a:latin typeface="Times New Roman" pitchFamily="18" charset="0"/>
                <a:cs typeface="Times New Roman" pitchFamily="18" charset="0"/>
              </a:rPr>
              <a:t>Предупреждение чрезвычайной ситуации</a:t>
            </a:r>
            <a:r>
              <a:rPr lang="ru-RU" sz="2000" b="1" dirty="0" smtClean="0">
                <a:latin typeface="Times New Roman" pitchFamily="18" charset="0"/>
                <a:cs typeface="Times New Roman" pitchFamily="18" charset="0"/>
              </a:rPr>
              <a:t> – комплекс мероприятий, проводимых </a:t>
            </a:r>
            <a:r>
              <a:rPr lang="ru-RU" sz="2000" b="1" u="sng" dirty="0" smtClean="0">
                <a:latin typeface="Times New Roman" pitchFamily="18" charset="0"/>
                <a:cs typeface="Times New Roman" pitchFamily="18" charset="0"/>
              </a:rPr>
              <a:t>заблаговременно</a:t>
            </a:r>
            <a:r>
              <a:rPr lang="ru-RU" sz="2000" b="1" dirty="0" smtClean="0">
                <a:latin typeface="Times New Roman" pitchFamily="18" charset="0"/>
                <a:cs typeface="Times New Roman" pitchFamily="18" charset="0"/>
              </a:rPr>
              <a:t> и направленных на максимально возможное уменьшение риска возникновения чрезвычайных ситуаций, а также на сохранение жизни и здоровья людей, снижение размеров материальных потерь в случае их возникновения;</a:t>
            </a:r>
            <a:endParaRPr lang="ru-RU" sz="2000" b="1" u="sng" dirty="0">
              <a:latin typeface="Times New Roman" pitchFamily="18" charset="0"/>
              <a:cs typeface="Times New Roman" pitchFamily="18" charset="0"/>
            </a:endParaRPr>
          </a:p>
        </p:txBody>
      </p:sp>
      <p:sp>
        <p:nvSpPr>
          <p:cNvPr id="7" name="Прямоугольник 6"/>
          <p:cNvSpPr/>
          <p:nvPr/>
        </p:nvSpPr>
        <p:spPr>
          <a:xfrm>
            <a:off x="0" y="3500438"/>
            <a:ext cx="5143504" cy="923330"/>
          </a:xfrm>
          <a:prstGeom prst="rect">
            <a:avLst/>
          </a:prstGeom>
        </p:spPr>
        <p:txBody>
          <a:bodyPr wrap="square">
            <a:spAutoFit/>
          </a:bodyPr>
          <a:lstStyle/>
          <a:p>
            <a:pPr algn="ctr"/>
            <a:r>
              <a:rPr lang="ru-RU" b="1" u="sng" dirty="0" smtClean="0">
                <a:latin typeface="Times New Roman" pitchFamily="18" charset="0"/>
                <a:cs typeface="Times New Roman" pitchFamily="18" charset="0"/>
              </a:rPr>
              <a:t>Ликвидация чрезвычайных ситуаций</a:t>
            </a:r>
            <a:r>
              <a:rPr lang="ru-RU" b="1" dirty="0" smtClean="0">
                <a:latin typeface="Times New Roman" pitchFamily="18" charset="0"/>
                <a:cs typeface="Times New Roman" pitchFamily="18" charset="0"/>
              </a:rPr>
              <a:t> – проведение аварийно- спасательных и неотложных работ;</a:t>
            </a:r>
            <a:endParaRPr lang="ru-RU" u="sng" dirty="0"/>
          </a:p>
        </p:txBody>
      </p:sp>
      <p:sp>
        <p:nvSpPr>
          <p:cNvPr id="8" name="Прямоугольник 7"/>
          <p:cNvSpPr/>
          <p:nvPr/>
        </p:nvSpPr>
        <p:spPr>
          <a:xfrm>
            <a:off x="2857488" y="4429132"/>
            <a:ext cx="6143668" cy="2031325"/>
          </a:xfrm>
          <a:prstGeom prst="rect">
            <a:avLst/>
          </a:prstGeom>
        </p:spPr>
        <p:txBody>
          <a:bodyPr wrap="square">
            <a:spAutoFit/>
          </a:bodyPr>
          <a:lstStyle/>
          <a:p>
            <a:pPr algn="ctr"/>
            <a:r>
              <a:rPr lang="ru-RU" b="1" u="sng" dirty="0" smtClean="0">
                <a:latin typeface="Times New Roman" pitchFamily="18" charset="0"/>
                <a:cs typeface="Times New Roman" pitchFamily="18" charset="0"/>
              </a:rPr>
              <a:t>Ликвидация последствий чрезвычайных ситуаций</a:t>
            </a:r>
            <a:r>
              <a:rPr lang="ru-RU" b="1" dirty="0" smtClean="0">
                <a:latin typeface="Times New Roman" pitchFamily="18" charset="0"/>
                <a:cs typeface="Times New Roman" pitchFamily="18" charset="0"/>
              </a:rPr>
              <a:t> – мероприятия, проводимые по восстановлению инженерной инфраструктуры, жилья, окружающей среды, оказанию социально-реабилитационной помощи населению, возмещение вреда (ущерба), причиненного физическими и юридическими лицами вследствие чрезвычайных ситуаций;</a:t>
            </a:r>
            <a:endParaRPr lang="ru-RU" u="sn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smtClean="0">
                <a:latin typeface="Times New Roman" pitchFamily="18" charset="0"/>
                <a:cs typeface="Times New Roman" pitchFamily="18" charset="0"/>
              </a:rPr>
              <a:t>Компетенция государственных органов в сфере гражданской защиты</a:t>
            </a:r>
            <a:endParaRPr lang="ru-RU" sz="3200" b="1" dirty="0"/>
          </a:p>
        </p:txBody>
      </p:sp>
      <p:sp>
        <p:nvSpPr>
          <p:cNvPr id="4" name="Овал 3"/>
          <p:cNvSpPr/>
          <p:nvPr/>
        </p:nvSpPr>
        <p:spPr>
          <a:xfrm>
            <a:off x="3500430" y="3286124"/>
            <a:ext cx="2143140" cy="16430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Правительство Республики Казахстан</a:t>
            </a:r>
            <a:endParaRPr lang="ru-RU" sz="1400" b="1" dirty="0">
              <a:solidFill>
                <a:schemeClr val="tx1"/>
              </a:solidFill>
              <a:latin typeface="Times New Roman" pitchFamily="18" charset="0"/>
              <a:cs typeface="Times New Roman" pitchFamily="18" charset="0"/>
            </a:endParaRPr>
          </a:p>
        </p:txBody>
      </p:sp>
      <p:sp>
        <p:nvSpPr>
          <p:cNvPr id="5" name="Скругленный прямоугольник 4"/>
          <p:cNvSpPr/>
          <p:nvPr/>
        </p:nvSpPr>
        <p:spPr>
          <a:xfrm>
            <a:off x="3571868" y="2500306"/>
            <a:ext cx="2071702"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2. Осуществляет </a:t>
            </a:r>
            <a:endParaRPr lang="ru-RU" b="1"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6858016" y="3071810"/>
            <a:ext cx="1357322"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3. Создает </a:t>
            </a:r>
          </a:p>
        </p:txBody>
      </p:sp>
      <p:sp>
        <p:nvSpPr>
          <p:cNvPr id="7" name="Скругленный прямоугольник 6"/>
          <p:cNvSpPr/>
          <p:nvPr/>
        </p:nvSpPr>
        <p:spPr>
          <a:xfrm>
            <a:off x="6715140" y="4572008"/>
            <a:ext cx="1500198"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4. Выделяет </a:t>
            </a:r>
            <a:endParaRPr lang="ru-RU" b="1"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3500430" y="5214950"/>
            <a:ext cx="228601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5. Устанавливает </a:t>
            </a:r>
            <a:endParaRPr lang="ru-RU" b="1"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285720" y="3000372"/>
            <a:ext cx="2357454"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1. разрабатывает</a:t>
            </a:r>
          </a:p>
        </p:txBody>
      </p:sp>
      <p:sp>
        <p:nvSpPr>
          <p:cNvPr id="10" name="Скругленный прямоугольник 9"/>
          <p:cNvSpPr/>
          <p:nvPr/>
        </p:nvSpPr>
        <p:spPr>
          <a:xfrm>
            <a:off x="285720" y="3714752"/>
            <a:ext cx="228601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6. Утверждает </a:t>
            </a:r>
            <a:endParaRPr lang="ru-RU" b="1" dirty="0">
              <a:solidFill>
                <a:schemeClr val="tx1"/>
              </a:solidFill>
              <a:latin typeface="Times New Roman" pitchFamily="18" charset="0"/>
              <a:cs typeface="Times New Roman" pitchFamily="18" charset="0"/>
            </a:endParaRPr>
          </a:p>
        </p:txBody>
      </p:sp>
      <p:sp>
        <p:nvSpPr>
          <p:cNvPr id="11" name="Прямоугольник 10"/>
          <p:cNvSpPr/>
          <p:nvPr/>
        </p:nvSpPr>
        <p:spPr>
          <a:xfrm>
            <a:off x="3286116" y="1357298"/>
            <a:ext cx="2714612" cy="923330"/>
          </a:xfrm>
          <a:prstGeom prst="rect">
            <a:avLst/>
          </a:prstGeom>
        </p:spPr>
        <p:txBody>
          <a:bodyPr wrap="square">
            <a:spAutoFit/>
          </a:bodyPr>
          <a:lstStyle/>
          <a:p>
            <a:pPr algn="ctr"/>
            <a:r>
              <a:rPr lang="ru-RU" b="1" dirty="0" smtClean="0">
                <a:latin typeface="Times New Roman" pitchFamily="18" charset="0"/>
                <a:cs typeface="Times New Roman" pitchFamily="18" charset="0"/>
              </a:rPr>
              <a:t>Общее руководство и определяет развитие </a:t>
            </a:r>
            <a:r>
              <a:rPr lang="ru-RU" b="1" dirty="0" err="1" smtClean="0">
                <a:latin typeface="Times New Roman" pitchFamily="18" charset="0"/>
                <a:cs typeface="Times New Roman" pitchFamily="18" charset="0"/>
              </a:rPr>
              <a:t>госрезерва</a:t>
            </a:r>
            <a:endParaRPr lang="ru-RU" dirty="0"/>
          </a:p>
        </p:txBody>
      </p:sp>
      <p:sp>
        <p:nvSpPr>
          <p:cNvPr id="12" name="Прямоугольник 11"/>
          <p:cNvSpPr/>
          <p:nvPr/>
        </p:nvSpPr>
        <p:spPr>
          <a:xfrm>
            <a:off x="142844" y="1571612"/>
            <a:ext cx="2857520" cy="923330"/>
          </a:xfrm>
          <a:prstGeom prst="rect">
            <a:avLst/>
          </a:prstGeom>
        </p:spPr>
        <p:txBody>
          <a:bodyPr wrap="square">
            <a:spAutoFit/>
          </a:bodyPr>
          <a:lstStyle/>
          <a:p>
            <a:pPr algn="ctr"/>
            <a:r>
              <a:rPr lang="ru-RU" b="1" dirty="0" smtClean="0">
                <a:latin typeface="Times New Roman" pitchFamily="18" charset="0"/>
                <a:cs typeface="Times New Roman" pitchFamily="18" charset="0"/>
              </a:rPr>
              <a:t>Основные направления государственной политики в сфере ГЗ</a:t>
            </a:r>
            <a:endParaRPr lang="ru-RU" dirty="0"/>
          </a:p>
        </p:txBody>
      </p:sp>
      <p:sp>
        <p:nvSpPr>
          <p:cNvPr id="13" name="Прямоугольник 12"/>
          <p:cNvSpPr/>
          <p:nvPr/>
        </p:nvSpPr>
        <p:spPr>
          <a:xfrm>
            <a:off x="5929322" y="2000240"/>
            <a:ext cx="3000364" cy="369332"/>
          </a:xfrm>
          <a:prstGeom prst="rect">
            <a:avLst/>
          </a:prstGeom>
        </p:spPr>
        <p:txBody>
          <a:bodyPr wrap="square">
            <a:spAutoFit/>
          </a:bodyPr>
          <a:lstStyle/>
          <a:p>
            <a:pPr algn="ctr"/>
            <a:r>
              <a:rPr lang="ru-RU" b="1" dirty="0" smtClean="0">
                <a:latin typeface="Times New Roman" pitchFamily="18" charset="0"/>
                <a:cs typeface="Times New Roman" pitchFamily="18" charset="0"/>
              </a:rPr>
              <a:t>Государственный резерв</a:t>
            </a:r>
            <a:endParaRPr lang="ru-RU" dirty="0"/>
          </a:p>
        </p:txBody>
      </p:sp>
      <p:sp>
        <p:nvSpPr>
          <p:cNvPr id="14" name="Прямоугольник 13"/>
          <p:cNvSpPr/>
          <p:nvPr/>
        </p:nvSpPr>
        <p:spPr>
          <a:xfrm>
            <a:off x="6215074" y="5286388"/>
            <a:ext cx="2928926" cy="1477328"/>
          </a:xfrm>
          <a:prstGeom prst="rect">
            <a:avLst/>
          </a:prstGeom>
        </p:spPr>
        <p:txBody>
          <a:bodyPr wrap="square">
            <a:spAutoFit/>
          </a:bodyPr>
          <a:lstStyle/>
          <a:p>
            <a:pPr algn="ctr"/>
            <a:r>
              <a:rPr lang="ru-RU" b="1" dirty="0" smtClean="0">
                <a:latin typeface="Times New Roman" pitchFamily="18" charset="0"/>
                <a:cs typeface="Times New Roman" pitchFamily="18" charset="0"/>
              </a:rPr>
              <a:t>Средства из резерва Правительства на ликвидацию ЧС и их последствий, на оказание гуманитарной </a:t>
            </a:r>
            <a:r>
              <a:rPr lang="ru-RU" b="1" dirty="0" err="1" smtClean="0">
                <a:latin typeface="Times New Roman" pitchFamily="18" charset="0"/>
                <a:cs typeface="Times New Roman" pitchFamily="18" charset="0"/>
              </a:rPr>
              <a:t>помищи</a:t>
            </a:r>
            <a:endParaRPr lang="ru-RU" dirty="0"/>
          </a:p>
        </p:txBody>
      </p:sp>
      <p:sp>
        <p:nvSpPr>
          <p:cNvPr id="15" name="Прямоугольник 14"/>
          <p:cNvSpPr/>
          <p:nvPr/>
        </p:nvSpPr>
        <p:spPr>
          <a:xfrm>
            <a:off x="2643174" y="5857892"/>
            <a:ext cx="3714776" cy="923330"/>
          </a:xfrm>
          <a:prstGeom prst="rect">
            <a:avLst/>
          </a:prstGeom>
        </p:spPr>
        <p:txBody>
          <a:bodyPr wrap="square">
            <a:spAutoFit/>
          </a:bodyPr>
          <a:lstStyle/>
          <a:p>
            <a:pPr algn="ctr"/>
            <a:r>
              <a:rPr lang="ru-RU" b="1" dirty="0" smtClean="0">
                <a:latin typeface="Times New Roman" pitchFamily="18" charset="0"/>
                <a:cs typeface="Times New Roman" pitchFamily="18" charset="0"/>
              </a:rPr>
              <a:t>Классификацию чрезвычайных ситуаций природного и техногенного характера</a:t>
            </a:r>
            <a:endParaRPr lang="ru-RU" dirty="0"/>
          </a:p>
        </p:txBody>
      </p:sp>
      <p:sp>
        <p:nvSpPr>
          <p:cNvPr id="16" name="Прямоугольник 15"/>
          <p:cNvSpPr/>
          <p:nvPr/>
        </p:nvSpPr>
        <p:spPr>
          <a:xfrm>
            <a:off x="-214346" y="4643446"/>
            <a:ext cx="3214678" cy="2031325"/>
          </a:xfrm>
          <a:prstGeom prst="rect">
            <a:avLst/>
          </a:prstGeom>
        </p:spPr>
        <p:txBody>
          <a:bodyPr wrap="square">
            <a:spAutoFit/>
          </a:bodyPr>
          <a:lstStyle/>
          <a:p>
            <a:pPr marL="342900" indent="-342900" algn="ctr">
              <a:buAutoNum type="arabicPeriod"/>
            </a:pPr>
            <a:r>
              <a:rPr lang="ru-RU" b="1" dirty="0" smtClean="0">
                <a:latin typeface="Times New Roman" pitchFamily="18" charset="0"/>
                <a:cs typeface="Times New Roman" pitchFamily="18" charset="0"/>
              </a:rPr>
              <a:t>Номенклатуру и объем хранения материальных ценностей </a:t>
            </a:r>
            <a:r>
              <a:rPr lang="ru-RU" b="1" dirty="0" err="1" smtClean="0">
                <a:latin typeface="Times New Roman" pitchFamily="18" charset="0"/>
                <a:cs typeface="Times New Roman" pitchFamily="18" charset="0"/>
              </a:rPr>
              <a:t>госрезерва</a:t>
            </a:r>
            <a:endParaRPr lang="ru-RU" b="1" dirty="0" smtClean="0">
              <a:latin typeface="Times New Roman" pitchFamily="18" charset="0"/>
              <a:cs typeface="Times New Roman" pitchFamily="18" charset="0"/>
            </a:endParaRPr>
          </a:p>
          <a:p>
            <a:pPr marL="342900" indent="-342900" algn="ctr">
              <a:buAutoNum type="arabicPeriod"/>
            </a:pPr>
            <a:r>
              <a:rPr lang="ru-RU" b="1" dirty="0" smtClean="0">
                <a:latin typeface="Times New Roman" pitchFamily="18" charset="0"/>
                <a:cs typeface="Times New Roman" pitchFamily="18" charset="0"/>
              </a:rPr>
              <a:t>План действий по ликвидации ЧС глобального и регионального масштаба</a:t>
            </a:r>
            <a:endParaRPr lang="ru-RU" dirty="0"/>
          </a:p>
        </p:txBody>
      </p:sp>
      <p:cxnSp>
        <p:nvCxnSpPr>
          <p:cNvPr id="18" name="Прямая со стрелкой 17"/>
          <p:cNvCxnSpPr>
            <a:stCxn id="4" idx="0"/>
            <a:endCxn id="5" idx="2"/>
          </p:cNvCxnSpPr>
          <p:nvPr/>
        </p:nvCxnSpPr>
        <p:spPr>
          <a:xfrm rot="5400000" flipH="1" flipV="1">
            <a:off x="4446983" y="3125389"/>
            <a:ext cx="285752" cy="3571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5" idx="0"/>
            <a:endCxn id="11" idx="2"/>
          </p:cNvCxnSpPr>
          <p:nvPr/>
        </p:nvCxnSpPr>
        <p:spPr>
          <a:xfrm rot="5400000" flipH="1" flipV="1">
            <a:off x="4515731" y="2372616"/>
            <a:ext cx="219678" cy="3570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endCxn id="6" idx="1"/>
          </p:cNvCxnSpPr>
          <p:nvPr/>
        </p:nvCxnSpPr>
        <p:spPr>
          <a:xfrm flipV="1">
            <a:off x="5572132" y="3321843"/>
            <a:ext cx="1285884" cy="46434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endCxn id="7" idx="1"/>
          </p:cNvCxnSpPr>
          <p:nvPr/>
        </p:nvCxnSpPr>
        <p:spPr>
          <a:xfrm>
            <a:off x="5572132" y="4357694"/>
            <a:ext cx="1143008" cy="46434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a:endCxn id="8" idx="0"/>
          </p:cNvCxnSpPr>
          <p:nvPr/>
        </p:nvCxnSpPr>
        <p:spPr>
          <a:xfrm rot="5400000">
            <a:off x="4503244" y="5074756"/>
            <a:ext cx="28038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a:stCxn id="4" idx="2"/>
            <a:endCxn id="10" idx="3"/>
          </p:cNvCxnSpPr>
          <p:nvPr/>
        </p:nvCxnSpPr>
        <p:spPr>
          <a:xfrm rot="10800000">
            <a:off x="2571736" y="3964785"/>
            <a:ext cx="928694" cy="14287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p:cNvCxnSpPr>
            <a:endCxn id="9" idx="3"/>
          </p:cNvCxnSpPr>
          <p:nvPr/>
        </p:nvCxnSpPr>
        <p:spPr>
          <a:xfrm rot="10800000">
            <a:off x="2643174" y="3250406"/>
            <a:ext cx="1000132" cy="39290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a:stCxn id="6" idx="0"/>
          </p:cNvCxnSpPr>
          <p:nvPr/>
        </p:nvCxnSpPr>
        <p:spPr>
          <a:xfrm rot="5400000" flipH="1" flipV="1">
            <a:off x="7161627" y="2661042"/>
            <a:ext cx="785818" cy="3571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p:nvPr/>
        </p:nvCxnSpPr>
        <p:spPr>
          <a:xfrm rot="16200000" flipH="1">
            <a:off x="7253608" y="5247986"/>
            <a:ext cx="351826" cy="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4" name="Прямая со стрелкой 43"/>
          <p:cNvCxnSpPr/>
          <p:nvPr/>
        </p:nvCxnSpPr>
        <p:spPr>
          <a:xfrm rot="16200000" flipH="1">
            <a:off x="4503245" y="5855209"/>
            <a:ext cx="280388" cy="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a:stCxn id="9" idx="0"/>
          </p:cNvCxnSpPr>
          <p:nvPr/>
        </p:nvCxnSpPr>
        <p:spPr>
          <a:xfrm rot="16200000" flipV="1">
            <a:off x="1160837" y="2696762"/>
            <a:ext cx="571503" cy="3571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9" name="Прямая со стрелкой 48"/>
          <p:cNvCxnSpPr>
            <a:stCxn id="10" idx="2"/>
            <a:endCxn id="16" idx="0"/>
          </p:cNvCxnSpPr>
          <p:nvPr/>
        </p:nvCxnSpPr>
        <p:spPr>
          <a:xfrm rot="5400000">
            <a:off x="1196547" y="4411265"/>
            <a:ext cx="428628" cy="3573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571480"/>
          </a:xfrm>
        </p:spPr>
        <p:txBody>
          <a:bodyPr>
            <a:noAutofit/>
          </a:bodyPr>
          <a:lstStyle/>
          <a:p>
            <a:r>
              <a:rPr lang="ru-RU" sz="2800" b="1" dirty="0" smtClean="0">
                <a:latin typeface="Times New Roman" pitchFamily="18" charset="0"/>
                <a:cs typeface="Times New Roman" pitchFamily="18" charset="0"/>
              </a:rPr>
              <a:t>Полномочия в сфере гражданской защиты</a:t>
            </a:r>
            <a:endParaRPr lang="ru-RU" sz="2800" b="1" dirty="0"/>
          </a:p>
        </p:txBody>
      </p:sp>
      <p:sp>
        <p:nvSpPr>
          <p:cNvPr id="4" name="Овал 3"/>
          <p:cNvSpPr/>
          <p:nvPr/>
        </p:nvSpPr>
        <p:spPr>
          <a:xfrm>
            <a:off x="3286116" y="3754834"/>
            <a:ext cx="2571768" cy="16430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Times New Roman" pitchFamily="18" charset="0"/>
                <a:cs typeface="Times New Roman" pitchFamily="18" charset="0"/>
              </a:rPr>
              <a:t>Уполномоченный орган</a:t>
            </a:r>
            <a:endParaRPr lang="ru-RU" sz="1600" b="1" dirty="0">
              <a:solidFill>
                <a:schemeClr val="tx1"/>
              </a:solidFill>
              <a:latin typeface="Times New Roman" pitchFamily="18" charset="0"/>
              <a:cs typeface="Times New Roman" pitchFamily="18" charset="0"/>
            </a:endParaRPr>
          </a:p>
        </p:txBody>
      </p:sp>
      <p:sp>
        <p:nvSpPr>
          <p:cNvPr id="5" name="Скругленный прямоугольник 4"/>
          <p:cNvSpPr/>
          <p:nvPr/>
        </p:nvSpPr>
        <p:spPr>
          <a:xfrm>
            <a:off x="3571868" y="2928934"/>
            <a:ext cx="2071702"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2. Осуществляет </a:t>
            </a:r>
            <a:endParaRPr lang="ru-RU" b="1"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6858016" y="3500438"/>
            <a:ext cx="2071702"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3. Осуществляет</a:t>
            </a:r>
          </a:p>
        </p:txBody>
      </p:sp>
      <p:sp>
        <p:nvSpPr>
          <p:cNvPr id="7" name="Скругленный прямоугольник 6"/>
          <p:cNvSpPr/>
          <p:nvPr/>
        </p:nvSpPr>
        <p:spPr>
          <a:xfrm>
            <a:off x="6715140" y="5000636"/>
            <a:ext cx="1785950"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4. Руководит </a:t>
            </a:r>
            <a:endParaRPr lang="ru-RU" b="1"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3214678" y="5643578"/>
            <a:ext cx="2857520"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5. Выделяет, использует</a:t>
            </a:r>
            <a:endParaRPr lang="ru-RU" b="1"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285720" y="3429000"/>
            <a:ext cx="2357454"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1. Разрабатывает</a:t>
            </a:r>
          </a:p>
        </p:txBody>
      </p:sp>
      <p:sp>
        <p:nvSpPr>
          <p:cNvPr id="10" name="Скругленный прямоугольник 9"/>
          <p:cNvSpPr/>
          <p:nvPr/>
        </p:nvSpPr>
        <p:spPr>
          <a:xfrm>
            <a:off x="285720" y="4143380"/>
            <a:ext cx="228601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6. Обеспечивает </a:t>
            </a:r>
            <a:endParaRPr lang="ru-RU" b="1" dirty="0">
              <a:solidFill>
                <a:schemeClr val="tx1"/>
              </a:solidFill>
              <a:latin typeface="Times New Roman" pitchFamily="18" charset="0"/>
              <a:cs typeface="Times New Roman" pitchFamily="18" charset="0"/>
            </a:endParaRPr>
          </a:p>
        </p:txBody>
      </p:sp>
      <p:cxnSp>
        <p:nvCxnSpPr>
          <p:cNvPr id="11" name="Прямая со стрелкой 10"/>
          <p:cNvCxnSpPr>
            <a:stCxn id="4" idx="0"/>
            <a:endCxn id="5" idx="2"/>
          </p:cNvCxnSpPr>
          <p:nvPr/>
        </p:nvCxnSpPr>
        <p:spPr>
          <a:xfrm flipV="1">
            <a:off x="4572000" y="3429000"/>
            <a:ext cx="35719" cy="3258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endCxn id="6" idx="1"/>
          </p:cNvCxnSpPr>
          <p:nvPr/>
        </p:nvCxnSpPr>
        <p:spPr>
          <a:xfrm flipV="1">
            <a:off x="5786446" y="3750471"/>
            <a:ext cx="1071570" cy="4643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endCxn id="7" idx="1"/>
          </p:cNvCxnSpPr>
          <p:nvPr/>
        </p:nvCxnSpPr>
        <p:spPr>
          <a:xfrm>
            <a:off x="5715008" y="4929198"/>
            <a:ext cx="1000132" cy="32147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endCxn id="8" idx="0"/>
          </p:cNvCxnSpPr>
          <p:nvPr/>
        </p:nvCxnSpPr>
        <p:spPr>
          <a:xfrm rot="5400000">
            <a:off x="4504038" y="5503384"/>
            <a:ext cx="279594" cy="7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4" idx="2"/>
            <a:endCxn id="10" idx="3"/>
          </p:cNvCxnSpPr>
          <p:nvPr/>
        </p:nvCxnSpPr>
        <p:spPr>
          <a:xfrm flipH="1" flipV="1">
            <a:off x="2571736" y="4393413"/>
            <a:ext cx="714380" cy="18295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endCxn id="9" idx="3"/>
          </p:cNvCxnSpPr>
          <p:nvPr/>
        </p:nvCxnSpPr>
        <p:spPr>
          <a:xfrm rot="10800000">
            <a:off x="2643174" y="3679034"/>
            <a:ext cx="857256" cy="39290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4" name="Прямоугольник 33"/>
          <p:cNvSpPr/>
          <p:nvPr/>
        </p:nvSpPr>
        <p:spPr>
          <a:xfrm>
            <a:off x="0" y="571480"/>
            <a:ext cx="3071802" cy="2708434"/>
          </a:xfrm>
          <a:prstGeom prst="rect">
            <a:avLst/>
          </a:prstGeom>
        </p:spPr>
        <p:txBody>
          <a:bodyPr wrap="square">
            <a:spAutoFit/>
          </a:bodyPr>
          <a:lstStyle/>
          <a:p>
            <a:r>
              <a:rPr lang="ru-RU" sz="1600" b="1" dirty="0" smtClean="0">
                <a:latin typeface="Times New Roman" pitchFamily="18" charset="0"/>
                <a:cs typeface="Times New Roman" pitchFamily="18" charset="0"/>
              </a:rPr>
              <a:t>1. </a:t>
            </a:r>
            <a:r>
              <a:rPr lang="ru-RU" sz="1400" b="1" dirty="0" smtClean="0">
                <a:latin typeface="Times New Roman" pitchFamily="18" charset="0"/>
                <a:cs typeface="Times New Roman" pitchFamily="18" charset="0"/>
              </a:rPr>
              <a:t>Планы ГО РК, обл., городов, районов</a:t>
            </a:r>
          </a:p>
          <a:p>
            <a:r>
              <a:rPr lang="ru-RU" sz="1400" b="1" dirty="0" smtClean="0">
                <a:latin typeface="Times New Roman" pitchFamily="18" charset="0"/>
                <a:cs typeface="Times New Roman" pitchFamily="18" charset="0"/>
              </a:rPr>
              <a:t>2. Планы действий по ликвидации ЧС глобального и регионального масштабов</a:t>
            </a:r>
          </a:p>
          <a:p>
            <a:r>
              <a:rPr lang="ru-RU" sz="1400" b="1" dirty="0" smtClean="0">
                <a:latin typeface="Times New Roman" pitchFamily="18" charset="0"/>
                <a:cs typeface="Times New Roman" pitchFamily="18" charset="0"/>
              </a:rPr>
              <a:t>3 План мероприятий по подготовке органов управления и сил ГЗ</a:t>
            </a:r>
          </a:p>
          <a:p>
            <a:r>
              <a:rPr lang="ru-RU" sz="1400" b="1" dirty="0" smtClean="0">
                <a:latin typeface="Times New Roman" pitchFamily="18" charset="0"/>
                <a:cs typeface="Times New Roman" pitchFamily="18" charset="0"/>
              </a:rPr>
              <a:t>4. Проекты ПНА, стандартов в сфере ГЗ в пределах своей компетенции</a:t>
            </a:r>
          </a:p>
          <a:p>
            <a:r>
              <a:rPr lang="ru-RU" sz="1400" b="1" dirty="0" smtClean="0">
                <a:latin typeface="Times New Roman" pitchFamily="18" charset="0"/>
                <a:cs typeface="Times New Roman" pitchFamily="18" charset="0"/>
              </a:rPr>
              <a:t>5. Положение о республиканских службах ГЗ</a:t>
            </a:r>
            <a:endParaRPr lang="ru-RU" sz="1600" dirty="0"/>
          </a:p>
        </p:txBody>
      </p:sp>
      <p:sp>
        <p:nvSpPr>
          <p:cNvPr id="35" name="Прямоугольник 34"/>
          <p:cNvSpPr/>
          <p:nvPr/>
        </p:nvSpPr>
        <p:spPr>
          <a:xfrm>
            <a:off x="3071802" y="571480"/>
            <a:ext cx="3286148" cy="2031325"/>
          </a:xfrm>
          <a:prstGeom prst="rect">
            <a:avLst/>
          </a:prstGeom>
        </p:spPr>
        <p:txBody>
          <a:bodyPr wrap="square">
            <a:spAutoFit/>
          </a:bodyPr>
          <a:lstStyle/>
          <a:p>
            <a:r>
              <a:rPr lang="ru-RU" sz="1400" b="1" dirty="0" smtClean="0">
                <a:latin typeface="Times New Roman" pitchFamily="18" charset="0"/>
                <a:cs typeface="Times New Roman" pitchFamily="18" charset="0"/>
              </a:rPr>
              <a:t>1. Положение о республиканских службах гражданской защиты</a:t>
            </a:r>
          </a:p>
          <a:p>
            <a:r>
              <a:rPr lang="ru-RU" sz="1400" b="1" dirty="0" smtClean="0">
                <a:latin typeface="Times New Roman" pitchFamily="18" charset="0"/>
                <a:cs typeface="Times New Roman" pitchFamily="18" charset="0"/>
              </a:rPr>
              <a:t>2. Учебную программу подготовки руководителей, специальных органов управления и сил ГЗ, обучения населения способам защиты и действиям при возникновении ЧС и военных конфликтов</a:t>
            </a:r>
          </a:p>
          <a:p>
            <a:r>
              <a:rPr lang="ru-RU" sz="1400" b="1" dirty="0" smtClean="0">
                <a:latin typeface="Times New Roman" pitchFamily="18" charset="0"/>
                <a:cs typeface="Times New Roman" pitchFamily="18" charset="0"/>
              </a:rPr>
              <a:t>3. Правила в сфере ГЗ</a:t>
            </a:r>
            <a:endParaRPr lang="ru-RU" sz="1400" dirty="0"/>
          </a:p>
        </p:txBody>
      </p:sp>
      <p:sp>
        <p:nvSpPr>
          <p:cNvPr id="36" name="Прямоугольник 35"/>
          <p:cNvSpPr/>
          <p:nvPr/>
        </p:nvSpPr>
        <p:spPr>
          <a:xfrm>
            <a:off x="6429388" y="1357298"/>
            <a:ext cx="2714612" cy="1600438"/>
          </a:xfrm>
          <a:prstGeom prst="rect">
            <a:avLst/>
          </a:prstGeom>
        </p:spPr>
        <p:txBody>
          <a:bodyPr wrap="square">
            <a:spAutoFit/>
          </a:bodyPr>
          <a:lstStyle/>
          <a:p>
            <a:r>
              <a:rPr lang="ru-RU" sz="1400" b="1" dirty="0" smtClean="0">
                <a:latin typeface="Times New Roman" pitchFamily="18" charset="0"/>
                <a:cs typeface="Times New Roman" pitchFamily="18" charset="0"/>
              </a:rPr>
              <a:t>1. Проведение аварийно-спасательных и неотложных работ;</a:t>
            </a:r>
          </a:p>
          <a:p>
            <a:r>
              <a:rPr lang="ru-RU" sz="1400" b="1" dirty="0" smtClean="0">
                <a:latin typeface="Times New Roman" pitchFamily="18" charset="0"/>
                <a:cs typeface="Times New Roman" pitchFamily="18" charset="0"/>
              </a:rPr>
              <a:t>2. Государственный контроль в области гражданской обороны, пожарной безопасности</a:t>
            </a:r>
            <a:endParaRPr lang="ru-RU" sz="1400" dirty="0"/>
          </a:p>
        </p:txBody>
      </p:sp>
      <p:sp>
        <p:nvSpPr>
          <p:cNvPr id="37" name="Прямоугольник 36"/>
          <p:cNvSpPr/>
          <p:nvPr/>
        </p:nvSpPr>
        <p:spPr>
          <a:xfrm>
            <a:off x="6215074" y="6143644"/>
            <a:ext cx="2714612" cy="307777"/>
          </a:xfrm>
          <a:prstGeom prst="rect">
            <a:avLst/>
          </a:prstGeom>
        </p:spPr>
        <p:txBody>
          <a:bodyPr wrap="square">
            <a:spAutoFit/>
          </a:bodyPr>
          <a:lstStyle/>
          <a:p>
            <a:pPr algn="ctr"/>
            <a:r>
              <a:rPr lang="ru-RU" sz="1400" b="1" dirty="0" smtClean="0">
                <a:latin typeface="Times New Roman" pitchFamily="18" charset="0"/>
                <a:cs typeface="Times New Roman" pitchFamily="18" charset="0"/>
              </a:rPr>
              <a:t>Силами ГЗ</a:t>
            </a:r>
            <a:endParaRPr lang="ru-RU" sz="1400" dirty="0"/>
          </a:p>
        </p:txBody>
      </p:sp>
      <p:sp>
        <p:nvSpPr>
          <p:cNvPr id="38" name="Прямоугольник 37"/>
          <p:cNvSpPr/>
          <p:nvPr/>
        </p:nvSpPr>
        <p:spPr>
          <a:xfrm>
            <a:off x="3286116" y="6334780"/>
            <a:ext cx="3214710" cy="523220"/>
          </a:xfrm>
          <a:prstGeom prst="rect">
            <a:avLst/>
          </a:prstGeom>
        </p:spPr>
        <p:txBody>
          <a:bodyPr wrap="square">
            <a:spAutoFit/>
          </a:bodyPr>
          <a:lstStyle/>
          <a:p>
            <a:r>
              <a:rPr lang="ru-RU" sz="1400" b="1" dirty="0" smtClean="0">
                <a:latin typeface="Times New Roman" pitchFamily="18" charset="0"/>
                <a:cs typeface="Times New Roman" pitchFamily="18" charset="0"/>
              </a:rPr>
              <a:t>Средства оперативного резерва уполномоченного органа</a:t>
            </a:r>
            <a:endParaRPr lang="ru-RU" sz="1400" dirty="0"/>
          </a:p>
        </p:txBody>
      </p:sp>
      <p:sp>
        <p:nvSpPr>
          <p:cNvPr id="39" name="Прямоугольник 38"/>
          <p:cNvSpPr/>
          <p:nvPr/>
        </p:nvSpPr>
        <p:spPr>
          <a:xfrm>
            <a:off x="214282" y="5000636"/>
            <a:ext cx="2786050" cy="1384995"/>
          </a:xfrm>
          <a:prstGeom prst="rect">
            <a:avLst/>
          </a:prstGeom>
        </p:spPr>
        <p:txBody>
          <a:bodyPr wrap="square">
            <a:spAutoFit/>
          </a:bodyPr>
          <a:lstStyle/>
          <a:p>
            <a:r>
              <a:rPr lang="ru-RU" sz="1400" b="1" dirty="0" smtClean="0">
                <a:latin typeface="Times New Roman" pitchFamily="18" charset="0"/>
                <a:cs typeface="Times New Roman" pitchFamily="18" charset="0"/>
              </a:rPr>
              <a:t>1 Информирование и оповещение населения, органов управления ГЗ</a:t>
            </a:r>
          </a:p>
          <a:p>
            <a:r>
              <a:rPr lang="ru-RU" sz="1400" b="1" dirty="0" smtClean="0">
                <a:latin typeface="Times New Roman" pitchFamily="18" charset="0"/>
                <a:cs typeface="Times New Roman" pitchFamily="18" charset="0"/>
              </a:rPr>
              <a:t>2 Боевую готовность </a:t>
            </a:r>
            <a:r>
              <a:rPr lang="ru-RU" sz="1400" b="1" dirty="0" err="1" smtClean="0">
                <a:latin typeface="Times New Roman" pitchFamily="18" charset="0"/>
                <a:cs typeface="Times New Roman" pitchFamily="18" charset="0"/>
              </a:rPr>
              <a:t>территор-х</a:t>
            </a:r>
            <a:r>
              <a:rPr lang="ru-RU" sz="1400" b="1" dirty="0" smtClean="0">
                <a:latin typeface="Times New Roman" pitchFamily="18" charset="0"/>
                <a:cs typeface="Times New Roman" pitchFamily="18" charset="0"/>
              </a:rPr>
              <a:t> подразделений ведомства УО, в/ч ГО и подразделений ГПС</a:t>
            </a:r>
            <a:endParaRPr lang="ru-RU" sz="1400" dirty="0"/>
          </a:p>
        </p:txBody>
      </p:sp>
      <p:cxnSp>
        <p:nvCxnSpPr>
          <p:cNvPr id="40" name="Прямая со стрелкой 39"/>
          <p:cNvCxnSpPr/>
          <p:nvPr/>
        </p:nvCxnSpPr>
        <p:spPr>
          <a:xfrm rot="10800000">
            <a:off x="1214414" y="3071810"/>
            <a:ext cx="357190" cy="32147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p:nvPr/>
        </p:nvCxnSpPr>
        <p:spPr>
          <a:xfrm rot="5400000" flipH="1" flipV="1">
            <a:off x="4304107" y="2696761"/>
            <a:ext cx="39291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4" name="Прямая со стрелкой 43"/>
          <p:cNvCxnSpPr>
            <a:endCxn id="36" idx="2"/>
          </p:cNvCxnSpPr>
          <p:nvPr/>
        </p:nvCxnSpPr>
        <p:spPr>
          <a:xfrm rot="16200000" flipV="1">
            <a:off x="7568929" y="3175501"/>
            <a:ext cx="506984" cy="7145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a:endCxn id="37" idx="0"/>
          </p:cNvCxnSpPr>
          <p:nvPr/>
        </p:nvCxnSpPr>
        <p:spPr>
          <a:xfrm rot="5400000">
            <a:off x="7268777" y="5840025"/>
            <a:ext cx="607222" cy="1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p:cNvCxnSpPr/>
          <p:nvPr/>
        </p:nvCxnSpPr>
        <p:spPr>
          <a:xfrm rot="5400000">
            <a:off x="4446984" y="6304380"/>
            <a:ext cx="250032"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0" name="Прямая со стрелкой 49"/>
          <p:cNvCxnSpPr/>
          <p:nvPr/>
        </p:nvCxnSpPr>
        <p:spPr>
          <a:xfrm rot="5400000">
            <a:off x="1232274" y="4875620"/>
            <a:ext cx="39290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28596" y="0"/>
            <a:ext cx="8229600" cy="785794"/>
          </a:xfrm>
        </p:spPr>
        <p:txBody>
          <a:bodyPr>
            <a:noAutofit/>
          </a:bodyPr>
          <a:lstStyle/>
          <a:p>
            <a:r>
              <a:rPr lang="ru-RU" sz="2800" b="1" dirty="0" smtClean="0">
                <a:latin typeface="Times New Roman" pitchFamily="18" charset="0"/>
                <a:cs typeface="Times New Roman" pitchFamily="18" charset="0"/>
              </a:rPr>
              <a:t>Компетенция государственных органов в сфере гражданской защиты</a:t>
            </a:r>
            <a:endParaRPr lang="ru-RU" sz="2800" b="1" dirty="0"/>
          </a:p>
        </p:txBody>
      </p:sp>
      <p:sp>
        <p:nvSpPr>
          <p:cNvPr id="5" name="Овал 4"/>
          <p:cNvSpPr/>
          <p:nvPr/>
        </p:nvSpPr>
        <p:spPr>
          <a:xfrm>
            <a:off x="3286116" y="3000372"/>
            <a:ext cx="2571768" cy="200026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Times New Roman" pitchFamily="18" charset="0"/>
                <a:cs typeface="Times New Roman" pitchFamily="18" charset="0"/>
              </a:rPr>
              <a:t>Центральные исполнительные органы</a:t>
            </a:r>
            <a:endParaRPr lang="ru-RU" sz="1600" b="1"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2643174" y="2143116"/>
            <a:ext cx="3571900" cy="64294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2. Разрабатывают и утверждают</a:t>
            </a:r>
            <a:endParaRPr lang="ru-RU" b="1"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6858016" y="3500438"/>
            <a:ext cx="2071702"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3. Руководит</a:t>
            </a:r>
          </a:p>
        </p:txBody>
      </p:sp>
      <p:sp>
        <p:nvSpPr>
          <p:cNvPr id="8" name="Скругленный прямоугольник 7"/>
          <p:cNvSpPr/>
          <p:nvPr/>
        </p:nvSpPr>
        <p:spPr>
          <a:xfrm>
            <a:off x="6500826" y="4500570"/>
            <a:ext cx="2428892" cy="64294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4. Вносят предложения</a:t>
            </a:r>
            <a:endParaRPr lang="ru-RU" b="1"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3143240" y="5214950"/>
            <a:ext cx="2857520"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5. Осуществляют</a:t>
            </a:r>
            <a:endParaRPr lang="ru-RU" b="1" dirty="0">
              <a:solidFill>
                <a:schemeClr val="tx1"/>
              </a:solidFill>
              <a:latin typeface="Times New Roman" pitchFamily="18" charset="0"/>
              <a:cs typeface="Times New Roman" pitchFamily="18" charset="0"/>
            </a:endParaRPr>
          </a:p>
        </p:txBody>
      </p:sp>
      <p:sp>
        <p:nvSpPr>
          <p:cNvPr id="10" name="Скругленный прямоугольник 9"/>
          <p:cNvSpPr/>
          <p:nvPr/>
        </p:nvSpPr>
        <p:spPr>
          <a:xfrm>
            <a:off x="285720" y="3429000"/>
            <a:ext cx="2357454"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1. Организуют</a:t>
            </a:r>
          </a:p>
        </p:txBody>
      </p:sp>
      <p:sp>
        <p:nvSpPr>
          <p:cNvPr id="11" name="Скругленный прямоугольник 10"/>
          <p:cNvSpPr/>
          <p:nvPr/>
        </p:nvSpPr>
        <p:spPr>
          <a:xfrm>
            <a:off x="285720" y="4143380"/>
            <a:ext cx="228601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6. Создают</a:t>
            </a:r>
            <a:endParaRPr lang="ru-RU" b="1" dirty="0">
              <a:solidFill>
                <a:schemeClr val="tx1"/>
              </a:solidFill>
              <a:latin typeface="Times New Roman" pitchFamily="18" charset="0"/>
              <a:cs typeface="Times New Roman" pitchFamily="18" charset="0"/>
            </a:endParaRPr>
          </a:p>
        </p:txBody>
      </p:sp>
      <p:cxnSp>
        <p:nvCxnSpPr>
          <p:cNvPr id="12" name="Прямая со стрелкой 11"/>
          <p:cNvCxnSpPr>
            <a:stCxn id="5" idx="0"/>
            <a:endCxn id="6" idx="2"/>
          </p:cNvCxnSpPr>
          <p:nvPr/>
        </p:nvCxnSpPr>
        <p:spPr>
          <a:xfrm rot="16200000" flipV="1">
            <a:off x="4393405" y="2821777"/>
            <a:ext cx="214314" cy="14287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stCxn id="5" idx="6"/>
            <a:endCxn id="7" idx="1"/>
          </p:cNvCxnSpPr>
          <p:nvPr/>
        </p:nvCxnSpPr>
        <p:spPr>
          <a:xfrm flipV="1">
            <a:off x="5857884" y="3750471"/>
            <a:ext cx="1000132" cy="2500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5" idx="6"/>
            <a:endCxn id="8" idx="1"/>
          </p:cNvCxnSpPr>
          <p:nvPr/>
        </p:nvCxnSpPr>
        <p:spPr>
          <a:xfrm>
            <a:off x="5857884" y="4000504"/>
            <a:ext cx="642942" cy="82153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5" idx="4"/>
            <a:endCxn id="9" idx="0"/>
          </p:cNvCxnSpPr>
          <p:nvPr/>
        </p:nvCxnSpPr>
        <p:spPr>
          <a:xfrm rot="5400000">
            <a:off x="4464843" y="5107793"/>
            <a:ext cx="214314"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5" idx="2"/>
            <a:endCxn id="11" idx="3"/>
          </p:cNvCxnSpPr>
          <p:nvPr/>
        </p:nvCxnSpPr>
        <p:spPr>
          <a:xfrm rot="10800000" flipV="1">
            <a:off x="2571736" y="4000503"/>
            <a:ext cx="714380" cy="39290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stCxn id="5" idx="2"/>
            <a:endCxn id="10" idx="3"/>
          </p:cNvCxnSpPr>
          <p:nvPr/>
        </p:nvCxnSpPr>
        <p:spPr>
          <a:xfrm rot="10800000">
            <a:off x="2643174" y="3679034"/>
            <a:ext cx="642942" cy="32147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8" name="Прямоугольник 17"/>
          <p:cNvSpPr/>
          <p:nvPr/>
        </p:nvSpPr>
        <p:spPr>
          <a:xfrm>
            <a:off x="0" y="928670"/>
            <a:ext cx="2500298" cy="2062103"/>
          </a:xfrm>
          <a:prstGeom prst="rect">
            <a:avLst/>
          </a:prstGeom>
        </p:spPr>
        <p:txBody>
          <a:bodyPr wrap="square">
            <a:spAutoFit/>
          </a:bodyPr>
          <a:lstStyle/>
          <a:p>
            <a:r>
              <a:rPr lang="ru-RU" sz="1600" b="1" dirty="0" smtClean="0">
                <a:latin typeface="Times New Roman" pitchFamily="18" charset="0"/>
                <a:cs typeface="Times New Roman" pitchFamily="18" charset="0"/>
              </a:rPr>
              <a:t>1. </a:t>
            </a:r>
            <a:r>
              <a:rPr lang="ru-RU" sz="1400" b="1" dirty="0" smtClean="0">
                <a:latin typeface="Times New Roman" pitchFamily="18" charset="0"/>
                <a:cs typeface="Times New Roman" pitchFamily="18" charset="0"/>
              </a:rPr>
              <a:t>Научные исследования, пропаганду знаний, обучение населения и специалистов</a:t>
            </a:r>
          </a:p>
          <a:p>
            <a:r>
              <a:rPr lang="ru-RU" sz="1400" b="1" dirty="0" smtClean="0">
                <a:latin typeface="Times New Roman" pitchFamily="18" charset="0"/>
                <a:cs typeface="Times New Roman" pitchFamily="18" charset="0"/>
              </a:rPr>
              <a:t>2. Разработку и утверждение планов действий по ликвидации ЧС глобального и регионального масштабов</a:t>
            </a:r>
            <a:endParaRPr lang="ru-RU" sz="1600" dirty="0"/>
          </a:p>
        </p:txBody>
      </p:sp>
      <p:sp>
        <p:nvSpPr>
          <p:cNvPr id="19" name="Прямоугольник 18"/>
          <p:cNvSpPr/>
          <p:nvPr/>
        </p:nvSpPr>
        <p:spPr>
          <a:xfrm>
            <a:off x="3071802" y="1000108"/>
            <a:ext cx="3286148" cy="738664"/>
          </a:xfrm>
          <a:prstGeom prst="rect">
            <a:avLst/>
          </a:prstGeom>
        </p:spPr>
        <p:txBody>
          <a:bodyPr wrap="square">
            <a:spAutoFit/>
          </a:bodyPr>
          <a:lstStyle/>
          <a:p>
            <a:r>
              <a:rPr lang="ru-RU" sz="1400" b="1" dirty="0" smtClean="0">
                <a:latin typeface="Times New Roman" pitchFamily="18" charset="0"/>
                <a:cs typeface="Times New Roman" pitchFamily="18" charset="0"/>
              </a:rPr>
              <a:t>1. План гражданской обороны</a:t>
            </a:r>
          </a:p>
          <a:p>
            <a:r>
              <a:rPr lang="ru-RU" sz="1400" b="1" dirty="0" smtClean="0">
                <a:latin typeface="Times New Roman" pitchFamily="18" charset="0"/>
                <a:cs typeface="Times New Roman" pitchFamily="18" charset="0"/>
              </a:rPr>
              <a:t>2. Согласовывают нормативы, стандарты и правила</a:t>
            </a:r>
            <a:endParaRPr lang="ru-RU" sz="1400" dirty="0"/>
          </a:p>
        </p:txBody>
      </p:sp>
      <p:sp>
        <p:nvSpPr>
          <p:cNvPr id="20" name="Прямоугольник 19"/>
          <p:cNvSpPr/>
          <p:nvPr/>
        </p:nvSpPr>
        <p:spPr>
          <a:xfrm>
            <a:off x="6429388" y="1357298"/>
            <a:ext cx="2714612" cy="954107"/>
          </a:xfrm>
          <a:prstGeom prst="rect">
            <a:avLst/>
          </a:prstGeom>
        </p:spPr>
        <p:txBody>
          <a:bodyPr wrap="square">
            <a:spAutoFit/>
          </a:bodyPr>
          <a:lstStyle/>
          <a:p>
            <a:pPr algn="ctr"/>
            <a:r>
              <a:rPr lang="ru-RU" sz="1400" b="1" dirty="0" smtClean="0">
                <a:latin typeface="Times New Roman" pitchFamily="18" charset="0"/>
                <a:cs typeface="Times New Roman" pitchFamily="18" charset="0"/>
              </a:rPr>
              <a:t>Службами наблюдения, контроля обстановки и прогнозирования ЧС, находящимися в их ведении</a:t>
            </a:r>
            <a:endParaRPr lang="ru-RU" sz="1400" dirty="0"/>
          </a:p>
        </p:txBody>
      </p:sp>
      <p:sp>
        <p:nvSpPr>
          <p:cNvPr id="21" name="Прямоугольник 20"/>
          <p:cNvSpPr/>
          <p:nvPr/>
        </p:nvSpPr>
        <p:spPr>
          <a:xfrm>
            <a:off x="6215074" y="5643578"/>
            <a:ext cx="2714612" cy="954107"/>
          </a:xfrm>
          <a:prstGeom prst="rect">
            <a:avLst/>
          </a:prstGeom>
        </p:spPr>
        <p:txBody>
          <a:bodyPr wrap="square">
            <a:spAutoFit/>
          </a:bodyPr>
          <a:lstStyle/>
          <a:p>
            <a:pPr algn="ctr"/>
            <a:r>
              <a:rPr lang="ru-RU" sz="1400" b="1" dirty="0" smtClean="0">
                <a:latin typeface="Times New Roman" pitchFamily="18" charset="0"/>
                <a:cs typeface="Times New Roman" pitchFamily="18" charset="0"/>
              </a:rPr>
              <a:t>в Правительство по объему и структуре расходов по формированию и хранению МЦ, </a:t>
            </a:r>
            <a:r>
              <a:rPr lang="ru-RU" sz="1400" b="1" dirty="0" err="1" smtClean="0">
                <a:latin typeface="Times New Roman" pitchFamily="18" charset="0"/>
                <a:cs typeface="Times New Roman" pitchFamily="18" charset="0"/>
              </a:rPr>
              <a:t>мобрезерва</a:t>
            </a:r>
            <a:endParaRPr lang="ru-RU" sz="1400" dirty="0"/>
          </a:p>
        </p:txBody>
      </p:sp>
      <p:sp>
        <p:nvSpPr>
          <p:cNvPr id="22" name="Прямоугольник 21"/>
          <p:cNvSpPr/>
          <p:nvPr/>
        </p:nvSpPr>
        <p:spPr>
          <a:xfrm>
            <a:off x="2928926" y="6000768"/>
            <a:ext cx="3214710" cy="523220"/>
          </a:xfrm>
          <a:prstGeom prst="rect">
            <a:avLst/>
          </a:prstGeom>
        </p:spPr>
        <p:txBody>
          <a:bodyPr wrap="square">
            <a:spAutoFit/>
          </a:bodyPr>
          <a:lstStyle/>
          <a:p>
            <a:pPr algn="ctr"/>
            <a:r>
              <a:rPr lang="ru-RU" sz="1400" b="1" dirty="0" smtClean="0">
                <a:latin typeface="Times New Roman" pitchFamily="18" charset="0"/>
                <a:cs typeface="Times New Roman" pitchFamily="18" charset="0"/>
              </a:rPr>
              <a:t>Руководство отраслевыми подсистемами гражданской защиты</a:t>
            </a:r>
            <a:endParaRPr lang="ru-RU" sz="1400" dirty="0"/>
          </a:p>
        </p:txBody>
      </p:sp>
      <p:sp>
        <p:nvSpPr>
          <p:cNvPr id="23" name="Прямоугольник 22"/>
          <p:cNvSpPr/>
          <p:nvPr/>
        </p:nvSpPr>
        <p:spPr>
          <a:xfrm>
            <a:off x="214282" y="5000636"/>
            <a:ext cx="2786050" cy="954107"/>
          </a:xfrm>
          <a:prstGeom prst="rect">
            <a:avLst/>
          </a:prstGeom>
        </p:spPr>
        <p:txBody>
          <a:bodyPr wrap="square">
            <a:spAutoFit/>
          </a:bodyPr>
          <a:lstStyle/>
          <a:p>
            <a:pPr algn="ctr"/>
            <a:r>
              <a:rPr lang="ru-RU" sz="1400" b="1" dirty="0" smtClean="0">
                <a:latin typeface="Times New Roman" pitchFamily="18" charset="0"/>
                <a:cs typeface="Times New Roman" pitchFamily="18" charset="0"/>
              </a:rPr>
              <a:t>Запасы имущества гражданской обороны в подведомственных организациях</a:t>
            </a:r>
            <a:endParaRPr lang="ru-RU" sz="1400" dirty="0"/>
          </a:p>
        </p:txBody>
      </p:sp>
      <p:cxnSp>
        <p:nvCxnSpPr>
          <p:cNvPr id="24" name="Прямая со стрелкой 23"/>
          <p:cNvCxnSpPr>
            <a:stCxn id="10" idx="0"/>
          </p:cNvCxnSpPr>
          <p:nvPr/>
        </p:nvCxnSpPr>
        <p:spPr>
          <a:xfrm rot="16200000" flipV="1">
            <a:off x="1160836" y="3125388"/>
            <a:ext cx="357190" cy="2500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6" idx="0"/>
          </p:cNvCxnSpPr>
          <p:nvPr/>
        </p:nvCxnSpPr>
        <p:spPr>
          <a:xfrm rot="5400000" flipH="1" flipV="1">
            <a:off x="4250532" y="1893086"/>
            <a:ext cx="428623" cy="714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a:stCxn id="7" idx="0"/>
            <a:endCxn id="20" idx="2"/>
          </p:cNvCxnSpPr>
          <p:nvPr/>
        </p:nvCxnSpPr>
        <p:spPr>
          <a:xfrm rot="16200000" flipV="1">
            <a:off x="7245765" y="2852335"/>
            <a:ext cx="1189033" cy="10717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8" idx="2"/>
            <a:endCxn id="21" idx="0"/>
          </p:cNvCxnSpPr>
          <p:nvPr/>
        </p:nvCxnSpPr>
        <p:spPr>
          <a:xfrm rot="5400000">
            <a:off x="7393793" y="5322099"/>
            <a:ext cx="500066" cy="14289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a:stCxn id="9" idx="2"/>
            <a:endCxn id="22" idx="0"/>
          </p:cNvCxnSpPr>
          <p:nvPr/>
        </p:nvCxnSpPr>
        <p:spPr>
          <a:xfrm rot="5400000">
            <a:off x="4411265" y="5840033"/>
            <a:ext cx="285752" cy="3571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a:stCxn id="11" idx="2"/>
          </p:cNvCxnSpPr>
          <p:nvPr/>
        </p:nvCxnSpPr>
        <p:spPr>
          <a:xfrm rot="5400000">
            <a:off x="1213620" y="4857760"/>
            <a:ext cx="429422" cy="7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 стрелкой 3"/>
          <p:cNvCxnSpPr/>
          <p:nvPr/>
        </p:nvCxnSpPr>
        <p:spPr>
          <a:xfrm>
            <a:off x="5143504" y="1928802"/>
            <a:ext cx="642942" cy="82153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rot="5400000">
            <a:off x="3143240" y="2000240"/>
            <a:ext cx="785818" cy="78581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2500298" y="1571612"/>
            <a:ext cx="4143404" cy="369332"/>
          </a:xfrm>
          <a:prstGeom prst="rect">
            <a:avLst/>
          </a:prstGeom>
        </p:spPr>
        <p:txBody>
          <a:bodyPr wrap="square">
            <a:spAutoFit/>
          </a:bodyPr>
          <a:lstStyle/>
          <a:p>
            <a:pPr algn="ctr"/>
            <a:r>
              <a:rPr lang="ru-RU" b="1" dirty="0" smtClean="0">
                <a:latin typeface="Times New Roman" pitchFamily="18" charset="0"/>
                <a:cs typeface="Times New Roman" pitchFamily="18" charset="0"/>
              </a:rPr>
              <a:t>Местные представительные органы</a:t>
            </a:r>
            <a:endParaRPr lang="ru-RU" dirty="0"/>
          </a:p>
        </p:txBody>
      </p:sp>
      <p:sp>
        <p:nvSpPr>
          <p:cNvPr id="7" name="Прямоугольник 6"/>
          <p:cNvSpPr/>
          <p:nvPr/>
        </p:nvSpPr>
        <p:spPr>
          <a:xfrm>
            <a:off x="5286380" y="2928934"/>
            <a:ext cx="3571900" cy="1323439"/>
          </a:xfrm>
          <a:prstGeom prst="rect">
            <a:avLst/>
          </a:prstGeom>
        </p:spPr>
        <p:txBody>
          <a:bodyPr wrap="square">
            <a:spAutoFit/>
          </a:bodyPr>
          <a:lstStyle/>
          <a:p>
            <a:pPr algn="ctr"/>
            <a:r>
              <a:rPr lang="ru-RU" sz="2000" b="1" dirty="0" smtClean="0">
                <a:latin typeface="Times New Roman" pitchFamily="18" charset="0"/>
                <a:cs typeface="Times New Roman" pitchFamily="18" charset="0"/>
              </a:rPr>
              <a:t>2. Осуществляют иные полномочия по обеспечению прав и законных интересов граждан.</a:t>
            </a:r>
            <a:endParaRPr lang="ru-RU" sz="2000" dirty="0"/>
          </a:p>
        </p:txBody>
      </p:sp>
      <p:sp>
        <p:nvSpPr>
          <p:cNvPr id="8" name="Прямоугольник 7"/>
          <p:cNvSpPr/>
          <p:nvPr/>
        </p:nvSpPr>
        <p:spPr>
          <a:xfrm>
            <a:off x="285720" y="3000372"/>
            <a:ext cx="4000528" cy="1631216"/>
          </a:xfrm>
          <a:prstGeom prst="rect">
            <a:avLst/>
          </a:prstGeom>
        </p:spPr>
        <p:txBody>
          <a:bodyPr wrap="square">
            <a:spAutoFit/>
          </a:bodyPr>
          <a:lstStyle/>
          <a:p>
            <a:pPr algn="ctr"/>
            <a:r>
              <a:rPr lang="ru-RU" sz="2000" b="1" dirty="0" smtClean="0">
                <a:latin typeface="Times New Roman" pitchFamily="18" charset="0"/>
                <a:cs typeface="Times New Roman" pitchFamily="18" charset="0"/>
              </a:rPr>
              <a:t>1. Утверждают правила по обеспечению общественного порядка и безопасности при возникновении ЧС,  их предупреждению и ликвидации</a:t>
            </a:r>
            <a:endParaRPr lang="ru-RU" sz="2000" dirty="0"/>
          </a:p>
        </p:txBody>
      </p:sp>
      <p:sp>
        <p:nvSpPr>
          <p:cNvPr id="9" name="Заголовок 1"/>
          <p:cNvSpPr>
            <a:spLocks noGrp="1"/>
          </p:cNvSpPr>
          <p:nvPr>
            <p:ph type="title"/>
          </p:nvPr>
        </p:nvSpPr>
        <p:spPr>
          <a:xfrm>
            <a:off x="428596" y="214290"/>
            <a:ext cx="8229600" cy="785794"/>
          </a:xfrm>
        </p:spPr>
        <p:txBody>
          <a:bodyPr>
            <a:noAutofit/>
          </a:bodyPr>
          <a:lstStyle/>
          <a:p>
            <a:r>
              <a:rPr lang="ru-RU" sz="2800" b="1" dirty="0" smtClean="0">
                <a:latin typeface="Times New Roman" pitchFamily="18" charset="0"/>
                <a:cs typeface="Times New Roman" pitchFamily="18" charset="0"/>
              </a:rPr>
              <a:t>Компетенция государственных органов в сфере гражданской защиты</a:t>
            </a:r>
            <a:endParaRPr lang="ru-RU" sz="28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57200" y="274638"/>
            <a:ext cx="8229600" cy="1143000"/>
          </a:xfrm>
        </p:spPr>
        <p:txBody>
          <a:bodyPr>
            <a:noAutofit/>
          </a:bodyPr>
          <a:lstStyle/>
          <a:p>
            <a:r>
              <a:rPr lang="ru-RU" sz="3200" b="1" dirty="0" smtClean="0">
                <a:latin typeface="Times New Roman" pitchFamily="18" charset="0"/>
                <a:cs typeface="Times New Roman" pitchFamily="18" charset="0"/>
              </a:rPr>
              <a:t>Полномочия местных исполнительных органов в сфере гражданской защиты</a:t>
            </a:r>
            <a:endParaRPr lang="ru-RU" sz="3200" b="1" dirty="0"/>
          </a:p>
        </p:txBody>
      </p:sp>
      <p:sp>
        <p:nvSpPr>
          <p:cNvPr id="5" name="Овал 4"/>
          <p:cNvSpPr/>
          <p:nvPr/>
        </p:nvSpPr>
        <p:spPr>
          <a:xfrm>
            <a:off x="3143240" y="2786058"/>
            <a:ext cx="2143140" cy="16430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Полномочия МИО</a:t>
            </a:r>
            <a:endParaRPr lang="ru-RU" sz="1400" b="1" dirty="0">
              <a:solidFill>
                <a:schemeClr val="tx1"/>
              </a:solidFill>
              <a:latin typeface="Times New Roman" pitchFamily="18" charset="0"/>
              <a:cs typeface="Times New Roman" pitchFamily="18" charset="0"/>
            </a:endParaRPr>
          </a:p>
        </p:txBody>
      </p:sp>
      <p:sp>
        <p:nvSpPr>
          <p:cNvPr id="6" name="Прямоугольник 5"/>
          <p:cNvSpPr/>
          <p:nvPr/>
        </p:nvSpPr>
        <p:spPr>
          <a:xfrm>
            <a:off x="214282" y="3071810"/>
            <a:ext cx="3143240" cy="1569660"/>
          </a:xfrm>
          <a:prstGeom prst="rect">
            <a:avLst/>
          </a:prstGeom>
        </p:spPr>
        <p:txBody>
          <a:bodyPr wrap="square">
            <a:spAutoFit/>
          </a:bodyPr>
          <a:lstStyle/>
          <a:p>
            <a:r>
              <a:rPr lang="ru-RU" sz="1400" b="1" dirty="0" smtClean="0">
                <a:latin typeface="Times New Roman" pitchFamily="18" charset="0"/>
                <a:cs typeface="Times New Roman" pitchFamily="18" charset="0"/>
              </a:rPr>
              <a:t>3) </a:t>
            </a:r>
            <a:r>
              <a:rPr lang="ru-RU" sz="1600" b="1" u="sng" dirty="0" smtClean="0">
                <a:latin typeface="Times New Roman" pitchFamily="18" charset="0"/>
                <a:cs typeface="Times New Roman" pitchFamily="18" charset="0"/>
              </a:rPr>
              <a:t>Создание и поддержание</a:t>
            </a:r>
            <a:r>
              <a:rPr lang="ru-RU" sz="1600" b="1" dirty="0" smtClean="0">
                <a:latin typeface="Times New Roman" pitchFamily="18" charset="0"/>
                <a:cs typeface="Times New Roman" pitchFamily="18" charset="0"/>
              </a:rPr>
              <a:t> в постоянной готовности сил и средств гражданской защиты;</a:t>
            </a:r>
          </a:p>
          <a:p>
            <a:r>
              <a:rPr lang="ru-RU" sz="1600" b="1" dirty="0" smtClean="0">
                <a:latin typeface="Times New Roman" pitchFamily="18" charset="0"/>
                <a:cs typeface="Times New Roman" pitchFamily="18" charset="0"/>
              </a:rPr>
              <a:t>4) </a:t>
            </a:r>
            <a:r>
              <a:rPr lang="ru-RU" sz="1600" b="1" u="sng" dirty="0" smtClean="0">
                <a:latin typeface="Times New Roman" pitchFamily="18" charset="0"/>
                <a:cs typeface="Times New Roman" pitchFamily="18" charset="0"/>
              </a:rPr>
              <a:t>Участие</a:t>
            </a:r>
            <a:r>
              <a:rPr lang="ru-RU" sz="1600" b="1" dirty="0" smtClean="0">
                <a:latin typeface="Times New Roman" pitchFamily="18" charset="0"/>
                <a:cs typeface="Times New Roman" pitchFamily="18" charset="0"/>
              </a:rPr>
              <a:t> в расследованиях аварий, чрезвычайных ситуаций; </a:t>
            </a:r>
            <a:endParaRPr lang="ru-RU" sz="1600" dirty="0"/>
          </a:p>
        </p:txBody>
      </p:sp>
      <p:sp>
        <p:nvSpPr>
          <p:cNvPr id="7" name="Прямоугольник 6"/>
          <p:cNvSpPr/>
          <p:nvPr/>
        </p:nvSpPr>
        <p:spPr>
          <a:xfrm>
            <a:off x="0" y="1500174"/>
            <a:ext cx="3643306" cy="1569660"/>
          </a:xfrm>
          <a:prstGeom prst="rect">
            <a:avLst/>
          </a:prstGeom>
        </p:spPr>
        <p:txBody>
          <a:bodyPr wrap="square">
            <a:spAutoFit/>
          </a:bodyPr>
          <a:lstStyle/>
          <a:p>
            <a:pPr marL="342900" indent="-342900">
              <a:buAutoNum type="arabicParenR"/>
            </a:pPr>
            <a:r>
              <a:rPr lang="ru-RU" sz="1600" b="1" u="sng" dirty="0" smtClean="0">
                <a:latin typeface="Times New Roman" pitchFamily="18" charset="0"/>
                <a:cs typeface="Times New Roman" pitchFamily="18" charset="0"/>
              </a:rPr>
              <a:t>Информирование </a:t>
            </a:r>
            <a:r>
              <a:rPr lang="ru-RU" sz="1600" b="1" dirty="0" smtClean="0">
                <a:latin typeface="Times New Roman" pitchFamily="18" charset="0"/>
                <a:cs typeface="Times New Roman" pitchFamily="18" charset="0"/>
              </a:rPr>
              <a:t>населения;</a:t>
            </a:r>
          </a:p>
          <a:p>
            <a:pPr marL="342900" indent="-342900">
              <a:buAutoNum type="arabicParenR"/>
            </a:pPr>
            <a:r>
              <a:rPr lang="ru-RU" sz="1600" b="1" u="sng" dirty="0" smtClean="0">
                <a:latin typeface="Times New Roman" pitchFamily="18" charset="0"/>
                <a:cs typeface="Times New Roman" pitchFamily="18" charset="0"/>
              </a:rPr>
              <a:t>Организация</a:t>
            </a:r>
            <a:r>
              <a:rPr lang="ru-RU" sz="1600" b="1" dirty="0" smtClean="0">
                <a:latin typeface="Times New Roman" pitchFamily="18" charset="0"/>
                <a:cs typeface="Times New Roman" pitchFamily="18" charset="0"/>
              </a:rPr>
              <a:t> пожарных постов в населенных пунктах; размещения технических средств оповещения и информирования; медицинского обеспечения;</a:t>
            </a:r>
            <a:endParaRPr lang="ru-RU" sz="1600" dirty="0"/>
          </a:p>
        </p:txBody>
      </p:sp>
      <p:sp>
        <p:nvSpPr>
          <p:cNvPr id="9" name="Прямоугольник 8"/>
          <p:cNvSpPr/>
          <p:nvPr/>
        </p:nvSpPr>
        <p:spPr>
          <a:xfrm>
            <a:off x="5357818" y="3071810"/>
            <a:ext cx="2928926" cy="1569660"/>
          </a:xfrm>
          <a:prstGeom prst="rect">
            <a:avLst/>
          </a:prstGeom>
        </p:spPr>
        <p:txBody>
          <a:bodyPr wrap="square">
            <a:spAutoFit/>
          </a:bodyPr>
          <a:lstStyle/>
          <a:p>
            <a:r>
              <a:rPr lang="ru-RU" sz="1600" b="1" dirty="0" smtClean="0">
                <a:latin typeface="Times New Roman" pitchFamily="18" charset="0"/>
                <a:cs typeface="Times New Roman" pitchFamily="18" charset="0"/>
              </a:rPr>
              <a:t>6) </a:t>
            </a:r>
            <a:r>
              <a:rPr lang="ru-RU" sz="1600" b="1" u="sng" dirty="0" smtClean="0">
                <a:latin typeface="Times New Roman" pitchFamily="18" charset="0"/>
                <a:cs typeface="Times New Roman" pitchFamily="18" charset="0"/>
              </a:rPr>
              <a:t>Определение</a:t>
            </a:r>
            <a:r>
              <a:rPr lang="ru-RU" sz="1600" b="1" dirty="0" smtClean="0">
                <a:latin typeface="Times New Roman" pitchFamily="18" charset="0"/>
                <a:cs typeface="Times New Roman" pitchFamily="18" charset="0"/>
              </a:rPr>
              <a:t> объемов и принятие необходимых мер по накоплению, хранению, обновлению и поддержанию в готовности имущества гражданской обороны;</a:t>
            </a:r>
            <a:endParaRPr lang="ru-RU" sz="1600" dirty="0"/>
          </a:p>
        </p:txBody>
      </p:sp>
      <p:sp>
        <p:nvSpPr>
          <p:cNvPr id="10" name="Прямоугольник 9"/>
          <p:cNvSpPr/>
          <p:nvPr/>
        </p:nvSpPr>
        <p:spPr>
          <a:xfrm>
            <a:off x="5072066" y="1428736"/>
            <a:ext cx="3714776" cy="1569660"/>
          </a:xfrm>
          <a:prstGeom prst="rect">
            <a:avLst/>
          </a:prstGeom>
        </p:spPr>
        <p:txBody>
          <a:bodyPr wrap="square">
            <a:spAutoFit/>
          </a:bodyPr>
          <a:lstStyle/>
          <a:p>
            <a:r>
              <a:rPr lang="ru-RU" sz="1600" b="1" dirty="0" smtClean="0">
                <a:latin typeface="Times New Roman" pitchFamily="18" charset="0"/>
                <a:cs typeface="Times New Roman" pitchFamily="18" charset="0"/>
              </a:rPr>
              <a:t>5) </a:t>
            </a:r>
            <a:r>
              <a:rPr lang="ru-RU" sz="1600" b="1" u="sng" dirty="0" smtClean="0">
                <a:latin typeface="Times New Roman" pitchFamily="18" charset="0"/>
                <a:cs typeface="Times New Roman" pitchFamily="18" charset="0"/>
              </a:rPr>
              <a:t>Осуществлять контроль</a:t>
            </a:r>
            <a:r>
              <a:rPr lang="ru-RU" sz="1600" b="1" dirty="0" smtClean="0">
                <a:latin typeface="Times New Roman" pitchFamily="18" charset="0"/>
                <a:cs typeface="Times New Roman" pitchFamily="18" charset="0"/>
              </a:rPr>
              <a:t> за безопасной эксплуатацией опасных технических устройств на объектах </a:t>
            </a:r>
            <a:r>
              <a:rPr lang="ru-RU" sz="1600" b="1" dirty="0" err="1" smtClean="0">
                <a:latin typeface="Times New Roman" pitchFamily="18" charset="0"/>
                <a:cs typeface="Times New Roman" pitchFamily="18" charset="0"/>
              </a:rPr>
              <a:t>жилищно-комунального</a:t>
            </a:r>
            <a:r>
              <a:rPr lang="ru-RU" sz="1600" b="1" dirty="0" smtClean="0">
                <a:latin typeface="Times New Roman" pitchFamily="18" charset="0"/>
                <a:cs typeface="Times New Roman" pitchFamily="18" charset="0"/>
              </a:rPr>
              <a:t> хозяйства, а также постановку их на учет и снятие с учета;</a:t>
            </a:r>
            <a:endParaRPr lang="ru-RU" sz="1600" dirty="0"/>
          </a:p>
        </p:txBody>
      </p:sp>
      <p:sp>
        <p:nvSpPr>
          <p:cNvPr id="11" name="Прямоугольник 10"/>
          <p:cNvSpPr/>
          <p:nvPr/>
        </p:nvSpPr>
        <p:spPr>
          <a:xfrm>
            <a:off x="0" y="4786322"/>
            <a:ext cx="8929718" cy="1815882"/>
          </a:xfrm>
          <a:prstGeom prst="rect">
            <a:avLst/>
          </a:prstGeom>
        </p:spPr>
        <p:txBody>
          <a:bodyPr wrap="square">
            <a:spAutoFit/>
          </a:bodyPr>
          <a:lstStyle/>
          <a:p>
            <a:pPr marL="342900" indent="-342900"/>
            <a:r>
              <a:rPr lang="ru-RU" sz="1600" b="1" dirty="0" smtClean="0">
                <a:latin typeface="Times New Roman" pitchFamily="18" charset="0"/>
                <a:cs typeface="Times New Roman" pitchFamily="18" charset="0"/>
              </a:rPr>
              <a:t>7) </a:t>
            </a:r>
            <a:r>
              <a:rPr lang="ru-RU" sz="1600" b="1" u="sng" dirty="0" smtClean="0">
                <a:latin typeface="Times New Roman" pitchFamily="18" charset="0"/>
                <a:cs typeface="Times New Roman" pitchFamily="18" charset="0"/>
              </a:rPr>
              <a:t>Утверждение</a:t>
            </a:r>
            <a:r>
              <a:rPr lang="ru-RU" sz="1600" b="1" dirty="0" smtClean="0">
                <a:latin typeface="Times New Roman" pitchFamily="18" charset="0"/>
                <a:cs typeface="Times New Roman" pitchFamily="18" charset="0"/>
              </a:rPr>
              <a:t> планов действий по ликвидации ЧС местного масштаба и их последствий и планов ГО;</a:t>
            </a:r>
          </a:p>
          <a:p>
            <a:pPr marL="342900" indent="-342900"/>
            <a:r>
              <a:rPr lang="ru-RU" sz="1600" b="1" dirty="0" smtClean="0">
                <a:latin typeface="Times New Roman" pitchFamily="18" charset="0"/>
                <a:cs typeface="Times New Roman" pitchFamily="18" charset="0"/>
              </a:rPr>
              <a:t>8) </a:t>
            </a:r>
            <a:r>
              <a:rPr lang="ru-RU" sz="1600" b="1" u="sng" dirty="0" smtClean="0">
                <a:latin typeface="Times New Roman" pitchFamily="18" charset="0"/>
                <a:cs typeface="Times New Roman" pitchFamily="18" charset="0"/>
              </a:rPr>
              <a:t>Разработка</a:t>
            </a:r>
            <a:r>
              <a:rPr lang="ru-RU" sz="1600" b="1" dirty="0" smtClean="0">
                <a:latin typeface="Times New Roman" pitchFamily="18" charset="0"/>
                <a:cs typeface="Times New Roman" pitchFamily="18" charset="0"/>
              </a:rPr>
              <a:t> и принятие мер по предотвращению чрезвычайных ситуаций;</a:t>
            </a:r>
          </a:p>
          <a:p>
            <a:pPr marL="342900" indent="-342900"/>
            <a:r>
              <a:rPr lang="ru-RU" sz="1600" b="1" dirty="0" smtClean="0">
                <a:latin typeface="Times New Roman" pitchFamily="18" charset="0"/>
                <a:cs typeface="Times New Roman" pitchFamily="18" charset="0"/>
              </a:rPr>
              <a:t>9) </a:t>
            </a:r>
            <a:r>
              <a:rPr lang="ru-RU" sz="1600" b="1" u="sng" dirty="0" smtClean="0">
                <a:latin typeface="Times New Roman" pitchFamily="18" charset="0"/>
                <a:cs typeface="Times New Roman" pitchFamily="18" charset="0"/>
              </a:rPr>
              <a:t>Обеспечение</a:t>
            </a:r>
            <a:r>
              <a:rPr lang="ru-RU" sz="1600" b="1" dirty="0" smtClean="0">
                <a:latin typeface="Times New Roman" pitchFamily="18" charset="0"/>
                <a:cs typeface="Times New Roman" pitchFamily="18" charset="0"/>
              </a:rPr>
              <a:t> создания запасных пунктов управления;</a:t>
            </a:r>
          </a:p>
          <a:p>
            <a:pPr marL="342900" indent="-342900"/>
            <a:r>
              <a:rPr lang="ru-RU" sz="1600" b="1" dirty="0" smtClean="0">
                <a:latin typeface="Times New Roman" pitchFamily="18" charset="0"/>
                <a:cs typeface="Times New Roman" pitchFamily="18" charset="0"/>
              </a:rPr>
              <a:t>10) </a:t>
            </a:r>
            <a:r>
              <a:rPr lang="ru-RU" sz="1600" b="1" u="sng" dirty="0" smtClean="0">
                <a:latin typeface="Times New Roman" pitchFamily="18" charset="0"/>
                <a:cs typeface="Times New Roman" pitchFamily="18" charset="0"/>
              </a:rPr>
              <a:t>Осуществляют</a:t>
            </a:r>
            <a:r>
              <a:rPr lang="ru-RU" sz="1600" b="1" dirty="0" smtClean="0">
                <a:latin typeface="Times New Roman" pitchFamily="18" charset="0"/>
                <a:cs typeface="Times New Roman" pitchFamily="18" charset="0"/>
              </a:rPr>
              <a:t> ликвидацию последствий ЧС местного масштаба, а также совместно с территориальными подразделениями ведомства уполномоченного органа обеспечивают их предупреждение и ликвидацию.</a:t>
            </a:r>
            <a:endParaRPr lang="ru-RU"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500167" y="260648"/>
            <a:ext cx="6072230" cy="785794"/>
          </a:xfrm>
        </p:spPr>
        <p:txBody>
          <a:bodyPr>
            <a:noAutofit/>
          </a:bodyPr>
          <a:lstStyle/>
          <a:p>
            <a:r>
              <a:rPr lang="ru-RU" sz="2800" b="1" dirty="0" smtClean="0">
                <a:latin typeface="Times New Roman" pitchFamily="18" charset="0"/>
                <a:cs typeface="Times New Roman" pitchFamily="18" charset="0"/>
              </a:rPr>
              <a:t>Права организаций в сфере гражданской защиты</a:t>
            </a:r>
            <a:endParaRPr lang="ru-RU" sz="2800" b="1" dirty="0"/>
          </a:p>
        </p:txBody>
      </p:sp>
      <p:sp>
        <p:nvSpPr>
          <p:cNvPr id="5" name="Овал 4"/>
          <p:cNvSpPr/>
          <p:nvPr/>
        </p:nvSpPr>
        <p:spPr>
          <a:xfrm>
            <a:off x="3214678" y="1928802"/>
            <a:ext cx="2571768" cy="200026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Times New Roman" pitchFamily="18" charset="0"/>
                <a:cs typeface="Times New Roman" pitchFamily="18" charset="0"/>
              </a:rPr>
              <a:t>Организации имеют право:</a:t>
            </a:r>
            <a:endParaRPr lang="ru-RU" sz="1600" b="1"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6215074" y="2428868"/>
            <a:ext cx="2357454" cy="71438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3. Получать информацию</a:t>
            </a:r>
          </a:p>
        </p:txBody>
      </p:sp>
      <p:sp>
        <p:nvSpPr>
          <p:cNvPr id="8" name="Скругленный прямоугольник 7"/>
          <p:cNvSpPr/>
          <p:nvPr/>
        </p:nvSpPr>
        <p:spPr>
          <a:xfrm>
            <a:off x="6357950" y="3714752"/>
            <a:ext cx="2428892" cy="64294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4. Устанавливать</a:t>
            </a:r>
            <a:endParaRPr lang="ru-RU" b="1"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3071802" y="4357694"/>
            <a:ext cx="2857520"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5. Проводить</a:t>
            </a:r>
            <a:endParaRPr lang="ru-RU" b="1" dirty="0">
              <a:solidFill>
                <a:schemeClr val="tx1"/>
              </a:solidFill>
              <a:latin typeface="Times New Roman" pitchFamily="18" charset="0"/>
              <a:cs typeface="Times New Roman" pitchFamily="18" charset="0"/>
            </a:endParaRPr>
          </a:p>
        </p:txBody>
      </p:sp>
      <p:sp>
        <p:nvSpPr>
          <p:cNvPr id="10" name="Скругленный прямоугольник 9"/>
          <p:cNvSpPr/>
          <p:nvPr/>
        </p:nvSpPr>
        <p:spPr>
          <a:xfrm>
            <a:off x="571472" y="2500306"/>
            <a:ext cx="2357454" cy="71438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2. Вносит предложения</a:t>
            </a:r>
          </a:p>
        </p:txBody>
      </p:sp>
      <p:sp>
        <p:nvSpPr>
          <p:cNvPr id="11" name="Скругленный прямоугольник 10"/>
          <p:cNvSpPr/>
          <p:nvPr/>
        </p:nvSpPr>
        <p:spPr>
          <a:xfrm>
            <a:off x="285720" y="3786190"/>
            <a:ext cx="2357454" cy="107157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1. Создавать, реорганизовывать и ликвидировать</a:t>
            </a:r>
            <a:endParaRPr lang="ru-RU" b="1" dirty="0">
              <a:solidFill>
                <a:schemeClr val="tx1"/>
              </a:solidFill>
              <a:latin typeface="Times New Roman" pitchFamily="18" charset="0"/>
              <a:cs typeface="Times New Roman" pitchFamily="18" charset="0"/>
            </a:endParaRPr>
          </a:p>
        </p:txBody>
      </p:sp>
      <p:cxnSp>
        <p:nvCxnSpPr>
          <p:cNvPr id="13" name="Прямая со стрелкой 12"/>
          <p:cNvCxnSpPr>
            <a:stCxn id="5" idx="6"/>
            <a:endCxn id="7" idx="1"/>
          </p:cNvCxnSpPr>
          <p:nvPr/>
        </p:nvCxnSpPr>
        <p:spPr>
          <a:xfrm flipV="1">
            <a:off x="5786446" y="2786058"/>
            <a:ext cx="428628" cy="14287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5" idx="6"/>
            <a:endCxn id="8" idx="1"/>
          </p:cNvCxnSpPr>
          <p:nvPr/>
        </p:nvCxnSpPr>
        <p:spPr>
          <a:xfrm>
            <a:off x="5786446" y="2928934"/>
            <a:ext cx="571504" cy="110728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5" idx="4"/>
            <a:endCxn id="9" idx="0"/>
          </p:cNvCxnSpPr>
          <p:nvPr/>
        </p:nvCxnSpPr>
        <p:spPr>
          <a:xfrm rot="5400000">
            <a:off x="4286248" y="4143380"/>
            <a:ext cx="42862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5" idx="2"/>
            <a:endCxn id="11" idx="3"/>
          </p:cNvCxnSpPr>
          <p:nvPr/>
        </p:nvCxnSpPr>
        <p:spPr>
          <a:xfrm rot="10800000" flipV="1">
            <a:off x="2643174" y="2928933"/>
            <a:ext cx="571504" cy="139304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stCxn id="5" idx="2"/>
            <a:endCxn id="10" idx="3"/>
          </p:cNvCxnSpPr>
          <p:nvPr/>
        </p:nvCxnSpPr>
        <p:spPr>
          <a:xfrm rot="10800000">
            <a:off x="2928926" y="2857496"/>
            <a:ext cx="285752" cy="714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8" name="Прямоугольник 17"/>
          <p:cNvSpPr/>
          <p:nvPr/>
        </p:nvSpPr>
        <p:spPr>
          <a:xfrm>
            <a:off x="214282" y="1214422"/>
            <a:ext cx="2500298" cy="584775"/>
          </a:xfrm>
          <a:prstGeom prst="rect">
            <a:avLst/>
          </a:prstGeom>
        </p:spPr>
        <p:txBody>
          <a:bodyPr wrap="square">
            <a:spAutoFit/>
          </a:bodyPr>
          <a:lstStyle/>
          <a:p>
            <a:pPr algn="ctr"/>
            <a:r>
              <a:rPr lang="ru-RU" sz="1600" b="1" dirty="0" smtClean="0">
                <a:latin typeface="Times New Roman" pitchFamily="18" charset="0"/>
                <a:cs typeface="Times New Roman" pitchFamily="18" charset="0"/>
              </a:rPr>
              <a:t>По обеспечению гражданской защиты</a:t>
            </a:r>
            <a:endParaRPr lang="ru-RU" sz="1400" b="1" dirty="0" smtClean="0">
              <a:latin typeface="Times New Roman" pitchFamily="18" charset="0"/>
              <a:cs typeface="Times New Roman" pitchFamily="18" charset="0"/>
            </a:endParaRPr>
          </a:p>
        </p:txBody>
      </p:sp>
      <p:sp>
        <p:nvSpPr>
          <p:cNvPr id="20" name="Прямоугольник 19"/>
          <p:cNvSpPr/>
          <p:nvPr/>
        </p:nvSpPr>
        <p:spPr>
          <a:xfrm>
            <a:off x="6357950" y="1285860"/>
            <a:ext cx="2214578" cy="523220"/>
          </a:xfrm>
          <a:prstGeom prst="rect">
            <a:avLst/>
          </a:prstGeom>
        </p:spPr>
        <p:txBody>
          <a:bodyPr wrap="square">
            <a:spAutoFit/>
          </a:bodyPr>
          <a:lstStyle/>
          <a:p>
            <a:pPr algn="ctr"/>
            <a:r>
              <a:rPr lang="ru-RU" sz="1400" b="1" dirty="0" smtClean="0">
                <a:latin typeface="Times New Roman" pitchFamily="18" charset="0"/>
                <a:cs typeface="Times New Roman" pitchFamily="18" charset="0"/>
              </a:rPr>
              <a:t>По вопросам гражданской защиты</a:t>
            </a:r>
            <a:endParaRPr lang="ru-RU" sz="1400" dirty="0"/>
          </a:p>
        </p:txBody>
      </p:sp>
      <p:sp>
        <p:nvSpPr>
          <p:cNvPr id="21" name="Прямоугольник 20"/>
          <p:cNvSpPr/>
          <p:nvPr/>
        </p:nvSpPr>
        <p:spPr>
          <a:xfrm>
            <a:off x="6215074" y="4857760"/>
            <a:ext cx="2714612" cy="954107"/>
          </a:xfrm>
          <a:prstGeom prst="rect">
            <a:avLst/>
          </a:prstGeom>
        </p:spPr>
        <p:txBody>
          <a:bodyPr wrap="square">
            <a:spAutoFit/>
          </a:bodyPr>
          <a:lstStyle/>
          <a:p>
            <a:pPr algn="ctr"/>
            <a:r>
              <a:rPr lang="ru-RU" sz="1400" b="1" dirty="0" smtClean="0">
                <a:latin typeface="Times New Roman" pitchFamily="18" charset="0"/>
                <a:cs typeface="Times New Roman" pitchFamily="18" charset="0"/>
              </a:rPr>
              <a:t>Меры социального и экономического стимулирования по обеспечению ГЗ</a:t>
            </a:r>
            <a:endParaRPr lang="ru-RU" sz="1400" dirty="0"/>
          </a:p>
        </p:txBody>
      </p:sp>
      <p:sp>
        <p:nvSpPr>
          <p:cNvPr id="22" name="Прямоугольник 21"/>
          <p:cNvSpPr/>
          <p:nvPr/>
        </p:nvSpPr>
        <p:spPr>
          <a:xfrm>
            <a:off x="2500298" y="5715016"/>
            <a:ext cx="4071966" cy="954107"/>
          </a:xfrm>
          <a:prstGeom prst="rect">
            <a:avLst/>
          </a:prstGeom>
        </p:spPr>
        <p:txBody>
          <a:bodyPr wrap="square">
            <a:spAutoFit/>
          </a:bodyPr>
          <a:lstStyle/>
          <a:p>
            <a:pPr algn="ctr"/>
            <a:r>
              <a:rPr lang="ru-RU" sz="1400" b="1" dirty="0" smtClean="0">
                <a:latin typeface="Times New Roman" pitchFamily="18" charset="0"/>
                <a:cs typeface="Times New Roman" pitchFamily="18" charset="0"/>
              </a:rPr>
              <a:t>1) Работы по установлению причин и обстоятельств аварий, инцидентов и пожаров, происшедших на их объектах; 2) Оценку рисков в области промышленной безопасности</a:t>
            </a:r>
            <a:endParaRPr lang="ru-RU" sz="1400" dirty="0"/>
          </a:p>
        </p:txBody>
      </p:sp>
      <p:sp>
        <p:nvSpPr>
          <p:cNvPr id="23" name="Прямоугольник 22"/>
          <p:cNvSpPr/>
          <p:nvPr/>
        </p:nvSpPr>
        <p:spPr>
          <a:xfrm>
            <a:off x="0" y="5143512"/>
            <a:ext cx="2786050" cy="738664"/>
          </a:xfrm>
          <a:prstGeom prst="rect">
            <a:avLst/>
          </a:prstGeom>
        </p:spPr>
        <p:txBody>
          <a:bodyPr wrap="square">
            <a:spAutoFit/>
          </a:bodyPr>
          <a:lstStyle/>
          <a:p>
            <a:pPr algn="ctr"/>
            <a:r>
              <a:rPr lang="ru-RU" sz="1400" b="1" dirty="0" smtClean="0">
                <a:latin typeface="Times New Roman" pitchFamily="18" charset="0"/>
                <a:cs typeface="Times New Roman" pitchFamily="18" charset="0"/>
              </a:rPr>
              <a:t>В порядке, установленном законодательством РК, негосударственную ППС</a:t>
            </a:r>
            <a:endParaRPr lang="ru-RU" sz="1400" dirty="0"/>
          </a:p>
        </p:txBody>
      </p:sp>
      <p:cxnSp>
        <p:nvCxnSpPr>
          <p:cNvPr id="24" name="Прямая со стрелкой 23"/>
          <p:cNvCxnSpPr>
            <a:stCxn id="10" idx="0"/>
          </p:cNvCxnSpPr>
          <p:nvPr/>
        </p:nvCxnSpPr>
        <p:spPr>
          <a:xfrm rot="16200000" flipV="1">
            <a:off x="1446588" y="2196695"/>
            <a:ext cx="357190" cy="2500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a:stCxn id="7" idx="0"/>
            <a:endCxn id="20" idx="2"/>
          </p:cNvCxnSpPr>
          <p:nvPr/>
        </p:nvCxnSpPr>
        <p:spPr>
          <a:xfrm rot="5400000" flipH="1" flipV="1">
            <a:off x="7119626" y="2083255"/>
            <a:ext cx="619788" cy="714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8" idx="2"/>
            <a:endCxn id="21" idx="0"/>
          </p:cNvCxnSpPr>
          <p:nvPr/>
        </p:nvCxnSpPr>
        <p:spPr>
          <a:xfrm rot="5400000">
            <a:off x="7322355" y="4607719"/>
            <a:ext cx="500066" cy="1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a:stCxn id="9" idx="2"/>
            <a:endCxn id="22" idx="0"/>
          </p:cNvCxnSpPr>
          <p:nvPr/>
        </p:nvCxnSpPr>
        <p:spPr>
          <a:xfrm rot="16200000" flipH="1">
            <a:off x="4089793" y="5268528"/>
            <a:ext cx="857256" cy="3571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a:stCxn id="11" idx="2"/>
            <a:endCxn id="23" idx="0"/>
          </p:cNvCxnSpPr>
          <p:nvPr/>
        </p:nvCxnSpPr>
        <p:spPr>
          <a:xfrm rot="5400000">
            <a:off x="1285860" y="4964925"/>
            <a:ext cx="285752" cy="7142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500166" y="214290"/>
            <a:ext cx="6072230" cy="785794"/>
          </a:xfrm>
        </p:spPr>
        <p:txBody>
          <a:bodyPr>
            <a:noAutofit/>
          </a:bodyPr>
          <a:lstStyle/>
          <a:p>
            <a:r>
              <a:rPr lang="ru-RU" sz="2800" b="1" dirty="0" smtClean="0">
                <a:latin typeface="Times New Roman" pitchFamily="18" charset="0"/>
                <a:cs typeface="Times New Roman" pitchFamily="18" charset="0"/>
              </a:rPr>
              <a:t>Обязанности организаций в сфере гражданской защиты</a:t>
            </a:r>
            <a:endParaRPr lang="ru-RU" sz="2800" b="1" dirty="0"/>
          </a:p>
        </p:txBody>
      </p:sp>
      <p:sp>
        <p:nvSpPr>
          <p:cNvPr id="5" name="Овал 4"/>
          <p:cNvSpPr/>
          <p:nvPr/>
        </p:nvSpPr>
        <p:spPr>
          <a:xfrm>
            <a:off x="3214678" y="1928802"/>
            <a:ext cx="2571768" cy="200026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latin typeface="Times New Roman" pitchFamily="18" charset="0"/>
                <a:cs typeface="Times New Roman" pitchFamily="18" charset="0"/>
              </a:rPr>
              <a:t>Организации обязаны:</a:t>
            </a:r>
            <a:endParaRPr lang="ru-RU" sz="1600" b="1"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6215074" y="2428868"/>
            <a:ext cx="2357454" cy="71438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3. Разрабатывать и осуществлять</a:t>
            </a:r>
          </a:p>
        </p:txBody>
      </p:sp>
      <p:sp>
        <p:nvSpPr>
          <p:cNvPr id="7" name="Скругленный прямоугольник 6"/>
          <p:cNvSpPr/>
          <p:nvPr/>
        </p:nvSpPr>
        <p:spPr>
          <a:xfrm>
            <a:off x="6357950" y="3714752"/>
            <a:ext cx="2428892" cy="64294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4. Создавать</a:t>
            </a:r>
            <a:endParaRPr lang="ru-RU" b="1"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3071802" y="4357694"/>
            <a:ext cx="2857520"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5. Содержать</a:t>
            </a:r>
            <a:endParaRPr lang="ru-RU" b="1"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571472" y="2500306"/>
            <a:ext cx="2357454" cy="71438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2. Соблюдать</a:t>
            </a:r>
          </a:p>
        </p:txBody>
      </p:sp>
      <p:sp>
        <p:nvSpPr>
          <p:cNvPr id="10" name="Скругленный прямоугольник 9"/>
          <p:cNvSpPr/>
          <p:nvPr/>
        </p:nvSpPr>
        <p:spPr>
          <a:xfrm>
            <a:off x="285720" y="3786190"/>
            <a:ext cx="2357454" cy="107157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1. Проводить</a:t>
            </a:r>
            <a:endParaRPr lang="ru-RU" b="1" dirty="0">
              <a:solidFill>
                <a:schemeClr val="tx1"/>
              </a:solidFill>
              <a:latin typeface="Times New Roman" pitchFamily="18" charset="0"/>
              <a:cs typeface="Times New Roman" pitchFamily="18" charset="0"/>
            </a:endParaRPr>
          </a:p>
        </p:txBody>
      </p:sp>
      <p:cxnSp>
        <p:nvCxnSpPr>
          <p:cNvPr id="11" name="Прямая со стрелкой 10"/>
          <p:cNvCxnSpPr>
            <a:stCxn id="5" idx="6"/>
            <a:endCxn id="6" idx="1"/>
          </p:cNvCxnSpPr>
          <p:nvPr/>
        </p:nvCxnSpPr>
        <p:spPr>
          <a:xfrm flipV="1">
            <a:off x="5786446" y="2786058"/>
            <a:ext cx="428628" cy="14287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5" idx="6"/>
            <a:endCxn id="7" idx="1"/>
          </p:cNvCxnSpPr>
          <p:nvPr/>
        </p:nvCxnSpPr>
        <p:spPr>
          <a:xfrm>
            <a:off x="5786446" y="2928934"/>
            <a:ext cx="571504" cy="110728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stCxn id="5" idx="4"/>
            <a:endCxn id="8" idx="0"/>
          </p:cNvCxnSpPr>
          <p:nvPr/>
        </p:nvCxnSpPr>
        <p:spPr>
          <a:xfrm rot="5400000">
            <a:off x="4286248" y="4143380"/>
            <a:ext cx="42862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a:stCxn id="5" idx="2"/>
            <a:endCxn id="10" idx="3"/>
          </p:cNvCxnSpPr>
          <p:nvPr/>
        </p:nvCxnSpPr>
        <p:spPr>
          <a:xfrm rot="10800000" flipV="1">
            <a:off x="2643174" y="2928933"/>
            <a:ext cx="571504" cy="139304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5" idx="2"/>
            <a:endCxn id="9" idx="3"/>
          </p:cNvCxnSpPr>
          <p:nvPr/>
        </p:nvCxnSpPr>
        <p:spPr>
          <a:xfrm rot="10800000">
            <a:off x="2928926" y="2857496"/>
            <a:ext cx="285752" cy="714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214282" y="1214422"/>
            <a:ext cx="3571900" cy="584775"/>
          </a:xfrm>
          <a:prstGeom prst="rect">
            <a:avLst/>
          </a:prstGeom>
        </p:spPr>
        <p:txBody>
          <a:bodyPr wrap="square">
            <a:spAutoFit/>
          </a:bodyPr>
          <a:lstStyle/>
          <a:p>
            <a:pPr algn="ctr"/>
            <a:r>
              <a:rPr lang="ru-RU" sz="1600" b="1" dirty="0" smtClean="0">
                <a:latin typeface="Times New Roman" pitchFamily="18" charset="0"/>
                <a:cs typeface="Times New Roman" pitchFamily="18" charset="0"/>
              </a:rPr>
              <a:t>Требования, установленные законодательством РК в сфере ГЗ</a:t>
            </a:r>
            <a:endParaRPr lang="ru-RU" sz="1400" b="1" dirty="0" smtClean="0">
              <a:latin typeface="Times New Roman" pitchFamily="18" charset="0"/>
              <a:cs typeface="Times New Roman" pitchFamily="18" charset="0"/>
            </a:endParaRPr>
          </a:p>
        </p:txBody>
      </p:sp>
      <p:sp>
        <p:nvSpPr>
          <p:cNvPr id="17" name="Прямоугольник 16"/>
          <p:cNvSpPr/>
          <p:nvPr/>
        </p:nvSpPr>
        <p:spPr>
          <a:xfrm>
            <a:off x="5572132" y="1285860"/>
            <a:ext cx="3000396" cy="738664"/>
          </a:xfrm>
          <a:prstGeom prst="rect">
            <a:avLst/>
          </a:prstGeom>
        </p:spPr>
        <p:txBody>
          <a:bodyPr wrap="square">
            <a:spAutoFit/>
          </a:bodyPr>
          <a:lstStyle/>
          <a:p>
            <a:pPr algn="ctr"/>
            <a:r>
              <a:rPr lang="ru-RU" sz="1400" b="1" dirty="0" smtClean="0">
                <a:latin typeface="Times New Roman" pitchFamily="18" charset="0"/>
                <a:cs typeface="Times New Roman" pitchFamily="18" charset="0"/>
              </a:rPr>
              <a:t>Меры по обеспечению промышленной и пожарной безопасности;</a:t>
            </a:r>
            <a:endParaRPr lang="ru-RU" sz="1400" dirty="0"/>
          </a:p>
        </p:txBody>
      </p:sp>
      <p:sp>
        <p:nvSpPr>
          <p:cNvPr id="18" name="Прямоугольник 17"/>
          <p:cNvSpPr/>
          <p:nvPr/>
        </p:nvSpPr>
        <p:spPr>
          <a:xfrm>
            <a:off x="6215074" y="4857760"/>
            <a:ext cx="2714612" cy="738664"/>
          </a:xfrm>
          <a:prstGeom prst="rect">
            <a:avLst/>
          </a:prstGeom>
        </p:spPr>
        <p:txBody>
          <a:bodyPr wrap="square">
            <a:spAutoFit/>
          </a:bodyPr>
          <a:lstStyle/>
          <a:p>
            <a:pPr algn="ctr"/>
            <a:r>
              <a:rPr lang="ru-RU" sz="1400" b="1" dirty="0" smtClean="0">
                <a:latin typeface="Times New Roman" pitchFamily="18" charset="0"/>
                <a:cs typeface="Times New Roman" pitchFamily="18" charset="0"/>
              </a:rPr>
              <a:t>Негосударственную ППС или заключать договоры с негосударственной ППС;</a:t>
            </a:r>
            <a:endParaRPr lang="ru-RU" sz="1400" dirty="0"/>
          </a:p>
        </p:txBody>
      </p:sp>
      <p:sp>
        <p:nvSpPr>
          <p:cNvPr id="19" name="Прямоугольник 18"/>
          <p:cNvSpPr/>
          <p:nvPr/>
        </p:nvSpPr>
        <p:spPr>
          <a:xfrm>
            <a:off x="2500298" y="5715016"/>
            <a:ext cx="4071966" cy="738664"/>
          </a:xfrm>
          <a:prstGeom prst="rect">
            <a:avLst/>
          </a:prstGeom>
        </p:spPr>
        <p:txBody>
          <a:bodyPr wrap="square">
            <a:spAutoFit/>
          </a:bodyPr>
          <a:lstStyle/>
          <a:p>
            <a:pPr algn="ctr"/>
            <a:r>
              <a:rPr lang="ru-RU" sz="1400" b="1" dirty="0" smtClean="0">
                <a:latin typeface="Times New Roman" pitchFamily="18" charset="0"/>
                <a:cs typeface="Times New Roman" pitchFamily="18" charset="0"/>
              </a:rPr>
              <a:t>В исправном состоянии системы и средства пожаротушения, не допускать их использование не по назначению</a:t>
            </a:r>
            <a:endParaRPr lang="ru-RU" sz="1400" dirty="0"/>
          </a:p>
        </p:txBody>
      </p:sp>
      <p:sp>
        <p:nvSpPr>
          <p:cNvPr id="20" name="Прямоугольник 19"/>
          <p:cNvSpPr/>
          <p:nvPr/>
        </p:nvSpPr>
        <p:spPr>
          <a:xfrm>
            <a:off x="0" y="5143512"/>
            <a:ext cx="2786050" cy="954107"/>
          </a:xfrm>
          <a:prstGeom prst="rect">
            <a:avLst/>
          </a:prstGeom>
        </p:spPr>
        <p:txBody>
          <a:bodyPr wrap="square">
            <a:spAutoFit/>
          </a:bodyPr>
          <a:lstStyle/>
          <a:p>
            <a:pPr algn="ctr"/>
            <a:r>
              <a:rPr lang="ru-RU" sz="1400" b="1" dirty="0" smtClean="0">
                <a:latin typeface="Times New Roman" pitchFamily="18" charset="0"/>
                <a:cs typeface="Times New Roman" pitchFamily="18" charset="0"/>
              </a:rPr>
              <a:t>Противопожарную пропаганду, а также обучать своих работников мерам </a:t>
            </a:r>
            <a:r>
              <a:rPr lang="ru-RU" sz="1400" b="1" dirty="0" err="1" smtClean="0">
                <a:latin typeface="Times New Roman" pitchFamily="18" charset="0"/>
                <a:cs typeface="Times New Roman" pitchFamily="18" charset="0"/>
              </a:rPr>
              <a:t>пожарнойбезопасности</a:t>
            </a:r>
            <a:r>
              <a:rPr lang="ru-RU" sz="1400" b="1" dirty="0" smtClean="0">
                <a:latin typeface="Times New Roman" pitchFamily="18" charset="0"/>
                <a:cs typeface="Times New Roman" pitchFamily="18" charset="0"/>
              </a:rPr>
              <a:t>;</a:t>
            </a:r>
            <a:endParaRPr lang="ru-RU" sz="1400" dirty="0"/>
          </a:p>
        </p:txBody>
      </p:sp>
      <p:cxnSp>
        <p:nvCxnSpPr>
          <p:cNvPr id="21" name="Прямая со стрелкой 20"/>
          <p:cNvCxnSpPr>
            <a:stCxn id="9" idx="0"/>
            <a:endCxn id="16" idx="2"/>
          </p:cNvCxnSpPr>
          <p:nvPr/>
        </p:nvCxnSpPr>
        <p:spPr>
          <a:xfrm rot="5400000" flipH="1" flipV="1">
            <a:off x="1524661" y="2024736"/>
            <a:ext cx="701109" cy="2500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a:stCxn id="6" idx="0"/>
            <a:endCxn id="17" idx="2"/>
          </p:cNvCxnSpPr>
          <p:nvPr/>
        </p:nvCxnSpPr>
        <p:spPr>
          <a:xfrm rot="16200000" flipV="1">
            <a:off x="7030894" y="2065960"/>
            <a:ext cx="404344" cy="32147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7" idx="2"/>
            <a:endCxn id="18" idx="0"/>
          </p:cNvCxnSpPr>
          <p:nvPr/>
        </p:nvCxnSpPr>
        <p:spPr>
          <a:xfrm rot="5400000">
            <a:off x="7322355" y="4607719"/>
            <a:ext cx="500066" cy="1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stCxn id="8" idx="2"/>
            <a:endCxn id="19" idx="0"/>
          </p:cNvCxnSpPr>
          <p:nvPr/>
        </p:nvCxnSpPr>
        <p:spPr>
          <a:xfrm rot="16200000" flipH="1">
            <a:off x="4089793" y="5268528"/>
            <a:ext cx="857256" cy="3571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10" idx="2"/>
            <a:endCxn id="20" idx="0"/>
          </p:cNvCxnSpPr>
          <p:nvPr/>
        </p:nvCxnSpPr>
        <p:spPr>
          <a:xfrm rot="5400000">
            <a:off x="1285860" y="4964925"/>
            <a:ext cx="285752" cy="7142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Права физических лиц в сфере гражданской защиты </a:t>
            </a:r>
            <a:r>
              <a:rPr lang="ru-RU" sz="2000" b="1" dirty="0" smtClean="0">
                <a:latin typeface="Times New Roman" pitchFamily="18" charset="0"/>
                <a:cs typeface="Times New Roman" pitchFamily="18" charset="0"/>
              </a:rPr>
              <a:t>Статья</a:t>
            </a:r>
            <a:r>
              <a:rPr lang="ru-RU" sz="2200" b="1" dirty="0" smtClean="0">
                <a:latin typeface="Times New Roman" pitchFamily="18" charset="0"/>
                <a:cs typeface="Times New Roman" pitchFamily="18" charset="0"/>
              </a:rPr>
              <a:t> 18.</a:t>
            </a:r>
            <a:endParaRPr lang="ru-RU" dirty="0"/>
          </a:p>
        </p:txBody>
      </p:sp>
      <p:sp>
        <p:nvSpPr>
          <p:cNvPr id="4" name="Овал 3"/>
          <p:cNvSpPr/>
          <p:nvPr/>
        </p:nvSpPr>
        <p:spPr>
          <a:xfrm>
            <a:off x="1785918" y="1643050"/>
            <a:ext cx="6000792" cy="71438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Физические лица имеют право:</a:t>
            </a:r>
            <a:endParaRPr lang="ru-RU" b="1" dirty="0">
              <a:solidFill>
                <a:schemeClr val="tx1"/>
              </a:solidFill>
              <a:latin typeface="Times New Roman" pitchFamily="18" charset="0"/>
              <a:cs typeface="Times New Roman" pitchFamily="18" charset="0"/>
            </a:endParaRPr>
          </a:p>
        </p:txBody>
      </p:sp>
      <p:sp>
        <p:nvSpPr>
          <p:cNvPr id="5" name="Скругленный прямоугольник 4"/>
          <p:cNvSpPr/>
          <p:nvPr/>
        </p:nvSpPr>
        <p:spPr>
          <a:xfrm>
            <a:off x="0" y="2571744"/>
            <a:ext cx="614363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1) На заблаговременное получение информации;</a:t>
            </a:r>
            <a:endParaRPr lang="ru-RU"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285720" y="3071810"/>
            <a:ext cx="657229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2) Обращаться лично, направлять в </a:t>
            </a:r>
            <a:r>
              <a:rPr lang="ru-RU" dirty="0" err="1" smtClean="0">
                <a:solidFill>
                  <a:schemeClr val="tx1"/>
                </a:solidFill>
                <a:latin typeface="Times New Roman" pitchFamily="18" charset="0"/>
                <a:cs typeface="Times New Roman" pitchFamily="18" charset="0"/>
              </a:rPr>
              <a:t>гос</a:t>
            </a:r>
            <a:r>
              <a:rPr lang="ru-RU" dirty="0" smtClean="0">
                <a:solidFill>
                  <a:schemeClr val="tx1"/>
                </a:solidFill>
                <a:latin typeface="Times New Roman" pitchFamily="18" charset="0"/>
                <a:cs typeface="Times New Roman" pitchFamily="18" charset="0"/>
              </a:rPr>
              <a:t>. органы вопросы по ГЗ;</a:t>
            </a:r>
            <a:endParaRPr lang="ru-RU"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642910" y="3571876"/>
            <a:ext cx="621510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3) Принимать участие в мероприятиях;</a:t>
            </a:r>
            <a:endParaRPr lang="ru-RU"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1000100" y="4071942"/>
            <a:ext cx="6215106" cy="57150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4) Использовать средства коллективной и индивидуальной защиты;</a:t>
            </a:r>
            <a:endParaRPr lang="ru-RU"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1857356" y="5072074"/>
            <a:ext cx="621510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6) На защиту жизни, здоровья и личного имущества;</a:t>
            </a:r>
            <a:endParaRPr lang="ru-RU" dirty="0">
              <a:solidFill>
                <a:schemeClr val="tx1"/>
              </a:solidFill>
              <a:latin typeface="Times New Roman" pitchFamily="18" charset="0"/>
              <a:cs typeface="Times New Roman" pitchFamily="18" charset="0"/>
            </a:endParaRPr>
          </a:p>
        </p:txBody>
      </p:sp>
      <p:sp>
        <p:nvSpPr>
          <p:cNvPr id="10" name="Скругленный прямоугольник 9"/>
          <p:cNvSpPr/>
          <p:nvPr/>
        </p:nvSpPr>
        <p:spPr>
          <a:xfrm>
            <a:off x="1428728" y="4643446"/>
            <a:ext cx="6215106" cy="42862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5) На возмещение вреда;</a:t>
            </a:r>
            <a:endParaRPr lang="ru-RU" dirty="0">
              <a:solidFill>
                <a:schemeClr val="tx1"/>
              </a:solidFill>
              <a:latin typeface="Times New Roman" pitchFamily="18" charset="0"/>
              <a:cs typeface="Times New Roman" pitchFamily="18" charset="0"/>
            </a:endParaRPr>
          </a:p>
        </p:txBody>
      </p:sp>
      <p:sp>
        <p:nvSpPr>
          <p:cNvPr id="11" name="Скругленный прямоугольник 10"/>
          <p:cNvSpPr/>
          <p:nvPr/>
        </p:nvSpPr>
        <p:spPr>
          <a:xfrm>
            <a:off x="2357422" y="5572140"/>
            <a:ext cx="621510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7) На социальное обеспечение;</a:t>
            </a:r>
            <a:endParaRPr lang="ru-RU" dirty="0">
              <a:solidFill>
                <a:schemeClr val="tx1"/>
              </a:solidFill>
              <a:latin typeface="Times New Roman" pitchFamily="18" charset="0"/>
              <a:cs typeface="Times New Roman" pitchFamily="18" charset="0"/>
            </a:endParaRPr>
          </a:p>
        </p:txBody>
      </p:sp>
      <p:sp>
        <p:nvSpPr>
          <p:cNvPr id="12" name="Скругленный прямоугольник 11"/>
          <p:cNvSpPr/>
          <p:nvPr/>
        </p:nvSpPr>
        <p:spPr>
          <a:xfrm>
            <a:off x="2714612" y="6072206"/>
            <a:ext cx="621510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latin typeface="Times New Roman" pitchFamily="18" charset="0"/>
                <a:cs typeface="Times New Roman" pitchFamily="18" charset="0"/>
              </a:rPr>
              <a:t>8) Предъявлять в суд иски о возмещении вреда.</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57200" y="274638"/>
            <a:ext cx="8229600" cy="1143000"/>
          </a:xfrm>
        </p:spPr>
        <p:txBody>
          <a:bodyPr>
            <a:normAutofit fontScale="90000"/>
          </a:bodyPr>
          <a:lstStyle/>
          <a:p>
            <a:r>
              <a:rPr lang="ru-RU" b="1" dirty="0" smtClean="0">
                <a:latin typeface="Times New Roman" pitchFamily="18" charset="0"/>
                <a:cs typeface="Times New Roman" pitchFamily="18" charset="0"/>
              </a:rPr>
              <a:t>Обязанности физических лиц в сфере гражданской защиты </a:t>
            </a:r>
            <a:r>
              <a:rPr lang="ru-RU" sz="2000" b="1" dirty="0" smtClean="0">
                <a:latin typeface="Times New Roman" pitchFamily="18" charset="0"/>
                <a:cs typeface="Times New Roman" pitchFamily="18" charset="0"/>
              </a:rPr>
              <a:t>Статья 18.</a:t>
            </a:r>
            <a:endParaRPr lang="ru-RU" dirty="0"/>
          </a:p>
        </p:txBody>
      </p:sp>
      <p:sp>
        <p:nvSpPr>
          <p:cNvPr id="5" name="Овал 4"/>
          <p:cNvSpPr/>
          <p:nvPr/>
        </p:nvSpPr>
        <p:spPr>
          <a:xfrm>
            <a:off x="1785918" y="1643050"/>
            <a:ext cx="6000792" cy="50006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Физические лица обязаны:</a:t>
            </a:r>
            <a:endParaRPr lang="ru-RU" b="1"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0" y="2285992"/>
            <a:ext cx="614363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1) Соблюдать законодательство;</a:t>
            </a:r>
            <a:endParaRPr lang="ru-RU"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285720" y="2786058"/>
            <a:ext cx="657229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2) Информировать ЕДДС «112»;</a:t>
            </a:r>
            <a:endParaRPr lang="ru-RU"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642910" y="3286124"/>
            <a:ext cx="6215106" cy="57150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3) Знать и выполнять порядок действий по сигналу оповещения «Внимание всем!»;</a:t>
            </a:r>
            <a:endParaRPr lang="ru-RU"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1000100" y="3857628"/>
            <a:ext cx="621510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4) Проходить обучение по гражданской защите;</a:t>
            </a:r>
            <a:endParaRPr lang="ru-RU" dirty="0">
              <a:solidFill>
                <a:schemeClr val="tx1"/>
              </a:solidFill>
              <a:latin typeface="Times New Roman" pitchFamily="18" charset="0"/>
              <a:cs typeface="Times New Roman" pitchFamily="18" charset="0"/>
            </a:endParaRPr>
          </a:p>
        </p:txBody>
      </p:sp>
      <p:sp>
        <p:nvSpPr>
          <p:cNvPr id="10" name="Скругленный прямоугольник 9"/>
          <p:cNvSpPr/>
          <p:nvPr/>
        </p:nvSpPr>
        <p:spPr>
          <a:xfrm>
            <a:off x="1785918" y="4786322"/>
            <a:ext cx="6215106" cy="57150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6) До прибытия подразделений ППС принимать посильные меры по спасению людей, имущества и тушению пожаров;</a:t>
            </a:r>
            <a:endParaRPr lang="ru-RU" dirty="0">
              <a:solidFill>
                <a:schemeClr val="tx1"/>
              </a:solidFill>
              <a:latin typeface="Times New Roman" pitchFamily="18" charset="0"/>
              <a:cs typeface="Times New Roman" pitchFamily="18" charset="0"/>
            </a:endParaRPr>
          </a:p>
        </p:txBody>
      </p:sp>
      <p:sp>
        <p:nvSpPr>
          <p:cNvPr id="11" name="Скругленный прямоугольник 10"/>
          <p:cNvSpPr/>
          <p:nvPr/>
        </p:nvSpPr>
        <p:spPr>
          <a:xfrm>
            <a:off x="1428728" y="4357694"/>
            <a:ext cx="6215106" cy="42862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5) Соблюдать меры безопасности;</a:t>
            </a:r>
            <a:endParaRPr lang="ru-RU" dirty="0">
              <a:solidFill>
                <a:schemeClr val="tx1"/>
              </a:solidFill>
              <a:latin typeface="Times New Roman" pitchFamily="18" charset="0"/>
              <a:cs typeface="Times New Roman" pitchFamily="18" charset="0"/>
            </a:endParaRPr>
          </a:p>
        </p:txBody>
      </p:sp>
      <p:sp>
        <p:nvSpPr>
          <p:cNvPr id="12" name="Скругленный прямоугольник 11"/>
          <p:cNvSpPr/>
          <p:nvPr/>
        </p:nvSpPr>
        <p:spPr>
          <a:xfrm>
            <a:off x="2285984" y="5357826"/>
            <a:ext cx="6215106" cy="42862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7) Оказывать содействие ППС при тушении пожаров;</a:t>
            </a:r>
            <a:endParaRPr lang="ru-RU" dirty="0">
              <a:solidFill>
                <a:schemeClr val="tx1"/>
              </a:solidFill>
              <a:latin typeface="Times New Roman" pitchFamily="18" charset="0"/>
              <a:cs typeface="Times New Roman" pitchFamily="18" charset="0"/>
            </a:endParaRPr>
          </a:p>
        </p:txBody>
      </p:sp>
      <p:sp>
        <p:nvSpPr>
          <p:cNvPr id="13" name="Скругленный прямоугольник 12"/>
          <p:cNvSpPr/>
          <p:nvPr/>
        </p:nvSpPr>
        <p:spPr>
          <a:xfrm>
            <a:off x="2643174" y="5786454"/>
            <a:ext cx="6215106" cy="57150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8) Выполнять предписания и законные требования государственных инспекторов и органов ГЗ;</a:t>
            </a:r>
            <a:endParaRPr lang="ru-RU" dirty="0">
              <a:solidFill>
                <a:schemeClr val="tx1"/>
              </a:solidFill>
              <a:latin typeface="Times New Roman" pitchFamily="18" charset="0"/>
              <a:cs typeface="Times New Roman" pitchFamily="18" charset="0"/>
            </a:endParaRPr>
          </a:p>
        </p:txBody>
      </p:sp>
      <p:sp>
        <p:nvSpPr>
          <p:cNvPr id="14" name="Скругленный прямоугольник 13"/>
          <p:cNvSpPr/>
          <p:nvPr/>
        </p:nvSpPr>
        <p:spPr>
          <a:xfrm>
            <a:off x="2928894" y="6357934"/>
            <a:ext cx="6215106"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9) Принимать участие в проводимых учениях и тренировках.</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57200" y="274638"/>
            <a:ext cx="8329642" cy="1082660"/>
          </a:xfrm>
        </p:spPr>
        <p:txBody>
          <a:bodyPr>
            <a:noAutofit/>
          </a:bodyPr>
          <a:lstStyle/>
          <a:p>
            <a:r>
              <a:rPr lang="ru-RU" sz="2800" b="1" dirty="0" smtClean="0">
                <a:latin typeface="Times New Roman" pitchFamily="18" charset="0"/>
                <a:cs typeface="Times New Roman" pitchFamily="18" charset="0"/>
              </a:rPr>
              <a:t>Физические лица работающие на опасных производственных объектах, в дополнение к пункту 2, 18 статьи обязаны:</a:t>
            </a:r>
            <a:endParaRPr lang="ru-RU" dirty="0"/>
          </a:p>
        </p:txBody>
      </p:sp>
      <p:sp>
        <p:nvSpPr>
          <p:cNvPr id="5" name="Овал 4"/>
          <p:cNvSpPr/>
          <p:nvPr/>
        </p:nvSpPr>
        <p:spPr>
          <a:xfrm>
            <a:off x="1785918" y="1643050"/>
            <a:ext cx="6143668" cy="7858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Физические лица, работающие на опасных производственных объектах</a:t>
            </a:r>
            <a:endParaRPr lang="ru-RU" b="1"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285720" y="2500306"/>
            <a:ext cx="7000924"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1) Соблюдать требования промышленной и пожарной безопасности;</a:t>
            </a:r>
            <a:endParaRPr lang="ru-RU"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1214414" y="3143248"/>
            <a:ext cx="6929486" cy="85725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2) Незамедлительно информировать администрацию организации об авариях, инцидентах ОПО, в случае обнаружения пожаров уведомлять о них ППС;</a:t>
            </a:r>
            <a:endParaRPr lang="ru-RU"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2071670" y="4143380"/>
            <a:ext cx="6215106" cy="57150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3) Проходить обучение по вопросам пожарной и промышленной безопасности;</a:t>
            </a:r>
            <a:endParaRPr lang="ru-RU"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2428860" y="4857760"/>
            <a:ext cx="6357982" cy="50006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solidFill>
                  <a:schemeClr val="tx1"/>
                </a:solidFill>
                <a:latin typeface="Times New Roman" pitchFamily="18" charset="0"/>
                <a:cs typeface="Times New Roman" pitchFamily="18" charset="0"/>
              </a:rPr>
              <a:t>4) Оказывать содействие комиссии по расследованию аварии.</a:t>
            </a:r>
            <a:endParaRPr lang="ru-RU" dirty="0">
              <a:solidFill>
                <a:schemeClr val="tx1"/>
              </a:solidFill>
              <a:latin typeface="Times New Roman" pitchFamily="18" charset="0"/>
              <a:cs typeface="Times New Roman" pitchFamily="18" charset="0"/>
            </a:endParaRPr>
          </a:p>
        </p:txBody>
      </p:sp>
      <p:sp>
        <p:nvSpPr>
          <p:cNvPr id="15" name="Куб 14"/>
          <p:cNvSpPr/>
          <p:nvPr/>
        </p:nvSpPr>
        <p:spPr>
          <a:xfrm>
            <a:off x="571472" y="5429264"/>
            <a:ext cx="8001056" cy="128586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u="sng" dirty="0" smtClean="0">
                <a:latin typeface="Times New Roman" pitchFamily="18" charset="0"/>
                <a:cs typeface="Times New Roman" pitchFamily="18" charset="0"/>
              </a:rPr>
              <a:t>Иностранцы и лица без гражданство</a:t>
            </a:r>
            <a:r>
              <a:rPr lang="ru-RU" dirty="0" smtClean="0">
                <a:latin typeface="Times New Roman" pitchFamily="18" charset="0"/>
                <a:cs typeface="Times New Roman" pitchFamily="18" charset="0"/>
              </a:rPr>
              <a:t> пользуются правами и несут обязанности в сфере гражданской защиты, установленные для граждан Республики Казахстан</a:t>
            </a:r>
            <a:endParaRPr lang="ru-RU" u="sng"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57200" y="274638"/>
            <a:ext cx="8329642" cy="1082660"/>
          </a:xfrm>
        </p:spPr>
        <p:txBody>
          <a:bodyPr>
            <a:noAutofit/>
          </a:bodyPr>
          <a:lstStyle/>
          <a:p>
            <a:r>
              <a:rPr lang="ru-RU" sz="2800" b="1" dirty="0" smtClean="0">
                <a:latin typeface="Times New Roman" pitchFamily="18" charset="0"/>
                <a:cs typeface="Times New Roman" pitchFamily="18" charset="0"/>
              </a:rPr>
              <a:t>Общие мероприятия гражданской защиты по предупреждению чрезвычайных ситуаций</a:t>
            </a:r>
            <a:endParaRPr lang="ru-RU" dirty="0"/>
          </a:p>
        </p:txBody>
      </p:sp>
      <p:sp>
        <p:nvSpPr>
          <p:cNvPr id="5" name="Прямоугольник 4"/>
          <p:cNvSpPr/>
          <p:nvPr/>
        </p:nvSpPr>
        <p:spPr>
          <a:xfrm>
            <a:off x="0" y="1714488"/>
            <a:ext cx="4786314" cy="1323439"/>
          </a:xfrm>
          <a:prstGeom prst="rect">
            <a:avLst/>
          </a:prstGeom>
        </p:spPr>
        <p:txBody>
          <a:bodyPr wrap="square">
            <a:spAutoFit/>
          </a:bodyPr>
          <a:lstStyle/>
          <a:p>
            <a:r>
              <a:rPr lang="ru-RU" sz="1600" b="1" dirty="0" smtClean="0">
                <a:latin typeface="Times New Roman" pitchFamily="18" charset="0"/>
                <a:cs typeface="Times New Roman" pitchFamily="18" charset="0"/>
              </a:rPr>
              <a:t>1.Информирование и пропаганда знаний;</a:t>
            </a:r>
          </a:p>
          <a:p>
            <a:r>
              <a:rPr lang="ru-RU" sz="1600" b="1" dirty="0" smtClean="0">
                <a:latin typeface="Times New Roman" pitchFamily="18" charset="0"/>
                <a:cs typeface="Times New Roman" pitchFamily="18" charset="0"/>
              </a:rPr>
              <a:t>2.Организация систем мониторинга;</a:t>
            </a:r>
          </a:p>
          <a:p>
            <a:r>
              <a:rPr lang="ru-RU" sz="1600" b="1" dirty="0" smtClean="0">
                <a:latin typeface="Times New Roman" pitchFamily="18" charset="0"/>
                <a:cs typeface="Times New Roman" pitchFamily="18" charset="0"/>
              </a:rPr>
              <a:t>3.Оповещение ГЗ;</a:t>
            </a:r>
          </a:p>
          <a:p>
            <a:r>
              <a:rPr lang="ru-RU" sz="1600" b="1" dirty="0" smtClean="0">
                <a:latin typeface="Times New Roman" pitchFamily="18" charset="0"/>
                <a:cs typeface="Times New Roman" pitchFamily="18" charset="0"/>
              </a:rPr>
              <a:t>4.Защита территорий и объектов по ЧС;</a:t>
            </a:r>
          </a:p>
          <a:p>
            <a:r>
              <a:rPr lang="ru-RU" sz="1600" b="1" dirty="0" smtClean="0">
                <a:latin typeface="Times New Roman" pitchFamily="18" charset="0"/>
                <a:cs typeface="Times New Roman" pitchFamily="18" charset="0"/>
              </a:rPr>
              <a:t>5.Планирование застройки территорий;</a:t>
            </a:r>
            <a:endParaRPr lang="ru-RU" sz="1400" b="1" dirty="0" smtClean="0">
              <a:latin typeface="Times New Roman" pitchFamily="18" charset="0"/>
              <a:cs typeface="Times New Roman" pitchFamily="18" charset="0"/>
            </a:endParaRPr>
          </a:p>
        </p:txBody>
      </p:sp>
      <p:sp>
        <p:nvSpPr>
          <p:cNvPr id="6" name="Прямоугольник 5"/>
          <p:cNvSpPr/>
          <p:nvPr/>
        </p:nvSpPr>
        <p:spPr>
          <a:xfrm>
            <a:off x="4572000" y="1714488"/>
            <a:ext cx="4572000" cy="1323439"/>
          </a:xfrm>
          <a:prstGeom prst="rect">
            <a:avLst/>
          </a:prstGeom>
        </p:spPr>
        <p:txBody>
          <a:bodyPr wrap="square">
            <a:spAutoFit/>
          </a:bodyPr>
          <a:lstStyle/>
          <a:p>
            <a:r>
              <a:rPr lang="ru-RU" sz="1600" b="1" dirty="0" smtClean="0">
                <a:latin typeface="Times New Roman" pitchFamily="18" charset="0"/>
                <a:cs typeface="Times New Roman" pitchFamily="18" charset="0"/>
              </a:rPr>
              <a:t>9.Создание и использование чрезвычайных резервов, финансовых ресурсов, запасов продовольствия, лекарственных средств, материально-технических средств и временного жилья для населения;</a:t>
            </a:r>
            <a:endParaRPr lang="ru-RU" sz="1400" b="1" dirty="0" smtClean="0">
              <a:latin typeface="Times New Roman" pitchFamily="18" charset="0"/>
              <a:cs typeface="Times New Roman" pitchFamily="18" charset="0"/>
            </a:endParaRPr>
          </a:p>
        </p:txBody>
      </p:sp>
      <p:sp>
        <p:nvSpPr>
          <p:cNvPr id="7" name="Прямоугольник 6"/>
          <p:cNvSpPr/>
          <p:nvPr/>
        </p:nvSpPr>
        <p:spPr>
          <a:xfrm>
            <a:off x="4714876" y="4143380"/>
            <a:ext cx="4429124" cy="2554545"/>
          </a:xfrm>
          <a:prstGeom prst="rect">
            <a:avLst/>
          </a:prstGeom>
        </p:spPr>
        <p:txBody>
          <a:bodyPr wrap="square">
            <a:spAutoFit/>
          </a:bodyPr>
          <a:lstStyle/>
          <a:p>
            <a:r>
              <a:rPr lang="ru-RU" sz="1600" b="1" dirty="0" smtClean="0">
                <a:latin typeface="Times New Roman" pitchFamily="18" charset="0"/>
                <a:cs typeface="Times New Roman" pitchFamily="18" charset="0"/>
              </a:rPr>
              <a:t>10.Подготовка руководящего состава и специалистов органов управления ГЗ и обучение населения;</a:t>
            </a:r>
          </a:p>
          <a:p>
            <a:endParaRPr lang="ru-RU" sz="1600" b="1" dirty="0" smtClean="0">
              <a:latin typeface="Times New Roman" pitchFamily="18" charset="0"/>
              <a:cs typeface="Times New Roman" pitchFamily="18" charset="0"/>
            </a:endParaRPr>
          </a:p>
          <a:p>
            <a:r>
              <a:rPr lang="ru-RU" sz="1600" b="1" dirty="0" smtClean="0">
                <a:latin typeface="Times New Roman" pitchFamily="18" charset="0"/>
                <a:cs typeface="Times New Roman" pitchFamily="18" charset="0"/>
              </a:rPr>
              <a:t>11.Обеспечение готовности органов управления, сил и средств ГЗ</a:t>
            </a:r>
          </a:p>
          <a:p>
            <a:endParaRPr lang="ru-RU" sz="1600" b="1" dirty="0" smtClean="0">
              <a:latin typeface="Times New Roman" pitchFamily="18" charset="0"/>
              <a:cs typeface="Times New Roman" pitchFamily="18" charset="0"/>
            </a:endParaRPr>
          </a:p>
          <a:p>
            <a:r>
              <a:rPr lang="ru-RU" sz="1600" b="1" dirty="0" smtClean="0">
                <a:latin typeface="Times New Roman" pitchFamily="18" charset="0"/>
                <a:cs typeface="Times New Roman" pitchFamily="18" charset="0"/>
              </a:rPr>
              <a:t>12.Научные исследования, прогнозирование и оценка опасности возможных ЧС, а также их </a:t>
            </a:r>
            <a:r>
              <a:rPr lang="ru-RU" sz="1600" b="1" dirty="0" err="1" smtClean="0">
                <a:latin typeface="Times New Roman" pitchFamily="18" charset="0"/>
                <a:cs typeface="Times New Roman" pitchFamily="18" charset="0"/>
              </a:rPr>
              <a:t>социално-экономических</a:t>
            </a:r>
            <a:r>
              <a:rPr lang="ru-RU" sz="1600" b="1" dirty="0" smtClean="0">
                <a:latin typeface="Times New Roman" pitchFamily="18" charset="0"/>
                <a:cs typeface="Times New Roman" pitchFamily="18" charset="0"/>
              </a:rPr>
              <a:t> последствий.</a:t>
            </a:r>
            <a:endParaRPr lang="ru-RU" sz="1400" b="1" dirty="0" smtClean="0">
              <a:latin typeface="Times New Roman" pitchFamily="18" charset="0"/>
              <a:cs typeface="Times New Roman" pitchFamily="18" charset="0"/>
            </a:endParaRPr>
          </a:p>
        </p:txBody>
      </p:sp>
      <p:sp>
        <p:nvSpPr>
          <p:cNvPr id="8" name="Прямоугольник 7"/>
          <p:cNvSpPr/>
          <p:nvPr/>
        </p:nvSpPr>
        <p:spPr>
          <a:xfrm>
            <a:off x="0" y="4143380"/>
            <a:ext cx="4786314" cy="2492990"/>
          </a:xfrm>
          <a:prstGeom prst="rect">
            <a:avLst/>
          </a:prstGeom>
        </p:spPr>
        <p:txBody>
          <a:bodyPr wrap="square">
            <a:spAutoFit/>
          </a:bodyPr>
          <a:lstStyle/>
          <a:p>
            <a:r>
              <a:rPr lang="ru-RU" sz="1600" b="1" dirty="0" smtClean="0">
                <a:latin typeface="Times New Roman" pitchFamily="18" charset="0"/>
                <a:cs typeface="Times New Roman" pitchFamily="18" charset="0"/>
              </a:rPr>
              <a:t>6.разработка: планов по предупреждению ЧС, паспортов безопасности, каталогов угроз ЧС мероприятий по повышению устойчивости функционирования объектов, мероприятий жизнеобеспечения населения при возможных ЧС, паспортов акваторий водных объектов;</a:t>
            </a:r>
          </a:p>
          <a:p>
            <a:r>
              <a:rPr lang="ru-RU" sz="1600" b="1" dirty="0" smtClean="0">
                <a:latin typeface="Times New Roman" pitchFamily="18" charset="0"/>
                <a:cs typeface="Times New Roman" pitchFamily="18" charset="0"/>
              </a:rPr>
              <a:t>7.Разработка и внедрение новых методов прогнозирования землетрясений;</a:t>
            </a:r>
          </a:p>
          <a:p>
            <a:r>
              <a:rPr lang="ru-RU" sz="1400" b="1" dirty="0" smtClean="0">
                <a:latin typeface="Times New Roman" pitchFamily="18" charset="0"/>
                <a:cs typeface="Times New Roman" pitchFamily="18" charset="0"/>
              </a:rPr>
              <a:t>8.Разработка и реализация мер по предупреждению на ОПО.</a:t>
            </a:r>
          </a:p>
        </p:txBody>
      </p:sp>
      <p:sp>
        <p:nvSpPr>
          <p:cNvPr id="9" name="Овал 8"/>
          <p:cNvSpPr/>
          <p:nvPr/>
        </p:nvSpPr>
        <p:spPr>
          <a:xfrm>
            <a:off x="2714612" y="3143248"/>
            <a:ext cx="4000528" cy="78581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Общие мероприятия ГЗ по предупреждению ЧС</a:t>
            </a:r>
            <a:endParaRPr lang="ru-RU" b="1" dirty="0">
              <a:solidFill>
                <a:schemeClr val="tx1"/>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28596" y="214290"/>
            <a:ext cx="8286808" cy="1285884"/>
          </a:xfrm>
        </p:spPr>
        <p:txBody>
          <a:bodyPr>
            <a:noAutofit/>
          </a:bodyPr>
          <a:lstStyle/>
          <a:p>
            <a:r>
              <a:rPr lang="ru-RU" sz="2800" b="1" dirty="0" smtClean="0">
                <a:latin typeface="Times New Roman" pitchFamily="18" charset="0"/>
                <a:cs typeface="Times New Roman" pitchFamily="18" charset="0"/>
              </a:rPr>
              <a:t>Общие мероприятия гражданской защиты по предупреждению чрезвычайных ситуаций</a:t>
            </a:r>
            <a:endParaRPr lang="ru-RU" sz="2800" b="1" dirty="0"/>
          </a:p>
        </p:txBody>
      </p:sp>
      <p:sp>
        <p:nvSpPr>
          <p:cNvPr id="5" name="Овал 4"/>
          <p:cNvSpPr/>
          <p:nvPr/>
        </p:nvSpPr>
        <p:spPr>
          <a:xfrm>
            <a:off x="3143240" y="1785926"/>
            <a:ext cx="2928958" cy="200026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Times New Roman" pitchFamily="18" charset="0"/>
                <a:cs typeface="Times New Roman" pitchFamily="18" charset="0"/>
              </a:rPr>
              <a:t>Государственный </a:t>
            </a:r>
            <a:r>
              <a:rPr lang="ru-RU" b="1" u="sng" dirty="0" smtClean="0">
                <a:solidFill>
                  <a:schemeClr val="tx1"/>
                </a:solidFill>
                <a:latin typeface="Times New Roman" pitchFamily="18" charset="0"/>
                <a:cs typeface="Times New Roman" pitchFamily="18" charset="0"/>
              </a:rPr>
              <a:t>контроль</a:t>
            </a:r>
            <a:r>
              <a:rPr lang="ru-RU" b="1" dirty="0" smtClean="0">
                <a:solidFill>
                  <a:schemeClr val="tx1"/>
                </a:solidFill>
                <a:latin typeface="Times New Roman" pitchFamily="18" charset="0"/>
                <a:cs typeface="Times New Roman" pitchFamily="18" charset="0"/>
              </a:rPr>
              <a:t> и </a:t>
            </a:r>
            <a:r>
              <a:rPr lang="ru-RU" b="1" u="sng" dirty="0" smtClean="0">
                <a:solidFill>
                  <a:schemeClr val="tx1"/>
                </a:solidFill>
                <a:latin typeface="Times New Roman" pitchFamily="18" charset="0"/>
                <a:cs typeface="Times New Roman" pitchFamily="18" charset="0"/>
              </a:rPr>
              <a:t>надзор</a:t>
            </a:r>
            <a:r>
              <a:rPr lang="ru-RU" b="1" dirty="0" smtClean="0">
                <a:solidFill>
                  <a:schemeClr val="tx1"/>
                </a:solidFill>
                <a:latin typeface="Times New Roman" pitchFamily="18" charset="0"/>
                <a:cs typeface="Times New Roman" pitchFamily="18" charset="0"/>
              </a:rPr>
              <a:t> в сфере ГЗ</a:t>
            </a:r>
            <a:endParaRPr lang="ru-RU" b="1"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6858016" y="3357562"/>
            <a:ext cx="2071702" cy="178595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solidFill>
                  <a:schemeClr val="tx1"/>
                </a:solidFill>
                <a:latin typeface="Times New Roman" pitchFamily="18" charset="0"/>
                <a:cs typeface="Times New Roman" pitchFamily="18" charset="0"/>
              </a:rPr>
              <a:t>Контроль</a:t>
            </a:r>
            <a:r>
              <a:rPr lang="ru-RU" b="1" dirty="0" smtClean="0">
                <a:solidFill>
                  <a:schemeClr val="tx1"/>
                </a:solidFill>
                <a:latin typeface="Times New Roman" pitchFamily="18" charset="0"/>
                <a:cs typeface="Times New Roman" pitchFamily="18" charset="0"/>
              </a:rPr>
              <a:t> в области пожарной безопасности</a:t>
            </a:r>
            <a:endParaRPr lang="ru-RU" b="1" u="sng" dirty="0" smtClean="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2928926" y="4643446"/>
            <a:ext cx="3357586" cy="178595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solidFill>
                  <a:schemeClr val="tx1"/>
                </a:solidFill>
                <a:latin typeface="Times New Roman" pitchFamily="18" charset="0"/>
                <a:cs typeface="Times New Roman" pitchFamily="18" charset="0"/>
              </a:rPr>
              <a:t>Надзор</a:t>
            </a:r>
            <a:r>
              <a:rPr lang="ru-RU" b="1" dirty="0" smtClean="0">
                <a:solidFill>
                  <a:schemeClr val="tx1"/>
                </a:solidFill>
                <a:latin typeface="Times New Roman" pitchFamily="18" charset="0"/>
                <a:cs typeface="Times New Roman" pitchFamily="18" charset="0"/>
              </a:rPr>
              <a:t> в области промышленной безопасности</a:t>
            </a:r>
            <a:endParaRPr lang="ru-RU" b="1" u="sng"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214282" y="3429000"/>
            <a:ext cx="2357454" cy="157163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solidFill>
                  <a:schemeClr val="tx1"/>
                </a:solidFill>
                <a:latin typeface="Times New Roman" pitchFamily="18" charset="0"/>
                <a:cs typeface="Times New Roman" pitchFamily="18" charset="0"/>
              </a:rPr>
              <a:t>Контроль</a:t>
            </a:r>
            <a:r>
              <a:rPr lang="ru-RU" b="1" dirty="0" smtClean="0">
                <a:solidFill>
                  <a:schemeClr val="tx1"/>
                </a:solidFill>
                <a:latin typeface="Times New Roman" pitchFamily="18" charset="0"/>
                <a:cs typeface="Times New Roman" pitchFamily="18" charset="0"/>
              </a:rPr>
              <a:t> в области гражданской зашиты</a:t>
            </a:r>
            <a:endParaRPr lang="ru-RU" b="1" u="sng" dirty="0" smtClean="0">
              <a:solidFill>
                <a:schemeClr val="tx1"/>
              </a:solidFill>
              <a:latin typeface="Times New Roman" pitchFamily="18" charset="0"/>
              <a:cs typeface="Times New Roman" pitchFamily="18" charset="0"/>
            </a:endParaRPr>
          </a:p>
        </p:txBody>
      </p:sp>
      <p:cxnSp>
        <p:nvCxnSpPr>
          <p:cNvPr id="9" name="Прямая со стрелкой 8"/>
          <p:cNvCxnSpPr>
            <a:stCxn id="5" idx="6"/>
            <a:endCxn id="6" idx="1"/>
          </p:cNvCxnSpPr>
          <p:nvPr/>
        </p:nvCxnSpPr>
        <p:spPr>
          <a:xfrm>
            <a:off x="6072198" y="2786058"/>
            <a:ext cx="785818" cy="146447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5" idx="4"/>
            <a:endCxn id="7" idx="0"/>
          </p:cNvCxnSpPr>
          <p:nvPr/>
        </p:nvCxnSpPr>
        <p:spPr>
          <a:xfrm rot="5400000">
            <a:off x="4179091" y="4214818"/>
            <a:ext cx="857256"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a:stCxn id="5" idx="2"/>
            <a:endCxn id="8" idx="3"/>
          </p:cNvCxnSpPr>
          <p:nvPr/>
        </p:nvCxnSpPr>
        <p:spPr>
          <a:xfrm rot="10800000" flipV="1">
            <a:off x="2571736" y="2786058"/>
            <a:ext cx="571504" cy="142876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1681</TotalTime>
  <Words>1567</Words>
  <Application>Microsoft Office PowerPoint</Application>
  <PresentationFormat>Экран (4:3)</PresentationFormat>
  <Paragraphs>184</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Структура Закона РК «О гражданской защите»</vt:lpstr>
      <vt:lpstr>Основные понятия, используемые в Законе РК «О гражданской защите»</vt:lpstr>
      <vt:lpstr>Основные понятия, используемые в Законе РК «О гражданской защите»</vt:lpstr>
      <vt:lpstr>Основные понятия, используемые в Законе РК «О гражданской защите»</vt:lpstr>
      <vt:lpstr>Компетенция государственных органов в сфере гражданской защиты</vt:lpstr>
      <vt:lpstr>Полномочия в сфере гражданской защиты</vt:lpstr>
      <vt:lpstr>Компетенция государственных органов в сфере гражданской защиты</vt:lpstr>
      <vt:lpstr>Компетенция государственных органов в сфере гражданской защиты</vt:lpstr>
      <vt:lpstr>Полномочия местных исполнительных органов в сфере гражданской защиты</vt:lpstr>
      <vt:lpstr>Права организаций в сфере гражданской защиты</vt:lpstr>
      <vt:lpstr>Обязанности организаций в сфере гражданской защиты</vt:lpstr>
      <vt:lpstr>Права физических лиц в сфере гражданской защиты Статья 18.</vt:lpstr>
      <vt:lpstr>Обязанности физических лиц в сфере гражданской защиты Статья 18.</vt:lpstr>
      <vt:lpstr>Физические лица работающие на опасных производственных объектах, в дополнение к пункту 2, 18 статьи обязаны:</vt:lpstr>
      <vt:lpstr>Общие мероприятия гражданской защиты по предупреждению чрезвычайных ситуаций</vt:lpstr>
      <vt:lpstr>Общие мероприятия гражданской защиты по предупреждению чрезвычайных ситуаций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 1. Закон Республики Казахстан «О гражданской защите». Основные нормативные правовые акты Республики Казахстан в сфере гражданской защиты</dc:title>
  <dc:creator>учебный центр</dc:creator>
  <cp:lastModifiedBy>RePack by Diakov</cp:lastModifiedBy>
  <cp:revision>73</cp:revision>
  <dcterms:created xsi:type="dcterms:W3CDTF">2016-09-06T05:11:59Z</dcterms:created>
  <dcterms:modified xsi:type="dcterms:W3CDTF">2020-10-07T16:27:23Z</dcterms:modified>
</cp:coreProperties>
</file>